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0" r:id="rId6"/>
    <p:sldId id="262" r:id="rId7"/>
    <p:sldId id="265" r:id="rId8"/>
    <p:sldId id="259" r:id="rId9"/>
    <p:sldId id="261" r:id="rId10"/>
    <p:sldId id="263" r:id="rId11"/>
    <p:sldId id="257" r:id="rId12"/>
    <p:sldId id="264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C47"/>
    <a:srgbClr val="B38866"/>
    <a:srgbClr val="3A4447"/>
    <a:srgbClr val="131717"/>
    <a:srgbClr val="333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95417-FE7D-4AD0-AE7E-698D6118C072}" v="98" dt="2025-07-06T09:46:58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95" d="100"/>
          <a:sy n="95" d="100"/>
        </p:scale>
        <p:origin x="1950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9474AD-E388-B602-7D77-27E412894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59492"/>
            <a:ext cx="12192000" cy="176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79124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434C94-ACE3-7268-E78B-401DF640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8774F2-9862-5119-3AD7-EEA3D0DBE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7A82DF-4F1E-8A5B-2CF5-84712560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F3E245-FF1D-68C9-02CA-CFFE0080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A391D3-3371-97BF-E353-14338044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40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96F6C60-BE12-2449-D329-F22AAF58A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DB29907-4C40-D194-37BE-33F6D7211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B1FBEC-FC12-A2AF-408C-8ADC3A83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BB9E9D-D325-B25A-554E-9D2E5F0D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C6D43B-E81C-72FA-004D-4EF4E875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65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3A4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5D7A65-32E6-D864-581D-2C27F139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6441" cy="1325563"/>
          </a:xfrm>
          <a:noFill/>
        </p:spPr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7D39C7-7CC2-3B98-8A3B-54647C5D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44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A4F19D-F5AB-D97B-A46A-29FFA6EA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93E0B2-994E-A449-855D-277F136A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9F5E66-160B-8F6E-1C21-B980141F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76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10CFCC-7DFC-2AB9-4088-1A63AE0F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0533D42-C6A7-DABE-45EE-337E314DB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D39879-8534-1121-0C05-D433A75A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D3F5B4-4616-41FF-714F-663C2FC4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2763AC-C064-EE80-9F91-0C831F30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09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238FE8-D8EA-238D-9C67-95B9F449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62B46A-7589-8A86-2B5A-A35A98660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FCA20CD-DE49-6E6D-1C9A-BBD5BDCAD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866B10-1F84-4A57-1984-DEDAE3D6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6D66F2-70D8-B80E-AAE3-667B996F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4199E2-B1EB-FCCB-5B1F-1D850F3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0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BC6B42-DC27-BB0A-0785-78CDD79F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F65BB4-39CC-E0E7-6DD1-21C3BABC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A85142-6C00-E28D-8E15-39E90B18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050C141-E41E-9980-2EEC-68BA36049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DC4C876-A364-C921-8306-F52F3C1BE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8849AC2-CE9F-9546-FAE1-FFFBD311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9A42154-50D1-7C31-919D-D80C8E45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597977C-6CE5-9426-8076-3B0E57E6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0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807AB3-4751-4D94-9F47-667CAB1D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F51DE56-D881-3847-8497-D0D80597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EEDCFBB-486B-E922-FF24-8371E795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1F2D4D5-6CCF-9EBA-4416-9424E3B2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8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C7B2EE4-D01E-C863-847E-E2BF00B3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4400F60-422B-4759-511C-A03DE45A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149E65-6E6D-16F9-CA28-31871B93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95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2C94AB-541A-BE0A-6D5F-5703EAA7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BF2DCC-AAAD-642C-B251-76D772A3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FC5523-27FF-83E9-CA8B-9C2C0CCE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328A80-4208-82C8-2788-B985D3CB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14143A-002B-D069-A466-AD14FF75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0FA7EC-35BA-660E-277E-FAB64C11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91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BF66A2-EAB9-5F10-FFD4-BE4BECB5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3BC29E8-4F4A-E93D-EDEF-6B9F8A9DE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13A5F0F-8F6D-FEF0-406D-C4AFB0671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848300-93BF-D8C4-2440-259FAAB3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24209-EF20-43DC-BEB5-691BCD5823DF}" type="datetimeFigureOut">
              <a:rPr lang="el-GR" smtClean="0"/>
              <a:t>6/7/2025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8A4262-7696-AE4A-82D8-028EF738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2E25355-13E4-186E-17F8-9B3EE155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3233-185E-4887-9B40-374B63AA0F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3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51F6610-FFA9-D41A-47EA-76BC7E53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custGeom>
            <a:avLst/>
            <a:gdLst>
              <a:gd name="connsiteX0" fmla="*/ 0 w 10515600"/>
              <a:gd name="connsiteY0" fmla="*/ 0 h 1325563"/>
              <a:gd name="connsiteX1" fmla="*/ 689356 w 10515600"/>
              <a:gd name="connsiteY1" fmla="*/ 0 h 1325563"/>
              <a:gd name="connsiteX2" fmla="*/ 1483868 w 10515600"/>
              <a:gd name="connsiteY2" fmla="*/ 0 h 1325563"/>
              <a:gd name="connsiteX3" fmla="*/ 2278380 w 10515600"/>
              <a:gd name="connsiteY3" fmla="*/ 0 h 1325563"/>
              <a:gd name="connsiteX4" fmla="*/ 2862580 w 10515600"/>
              <a:gd name="connsiteY4" fmla="*/ 0 h 1325563"/>
              <a:gd name="connsiteX5" fmla="*/ 3236468 w 10515600"/>
              <a:gd name="connsiteY5" fmla="*/ 0 h 1325563"/>
              <a:gd name="connsiteX6" fmla="*/ 3715512 w 10515600"/>
              <a:gd name="connsiteY6" fmla="*/ 0 h 1325563"/>
              <a:gd name="connsiteX7" fmla="*/ 4510024 w 10515600"/>
              <a:gd name="connsiteY7" fmla="*/ 0 h 1325563"/>
              <a:gd name="connsiteX8" fmla="*/ 5199380 w 10515600"/>
              <a:gd name="connsiteY8" fmla="*/ 0 h 1325563"/>
              <a:gd name="connsiteX9" fmla="*/ 5573268 w 10515600"/>
              <a:gd name="connsiteY9" fmla="*/ 0 h 1325563"/>
              <a:gd name="connsiteX10" fmla="*/ 6157468 w 10515600"/>
              <a:gd name="connsiteY10" fmla="*/ 0 h 1325563"/>
              <a:gd name="connsiteX11" fmla="*/ 6531356 w 10515600"/>
              <a:gd name="connsiteY11" fmla="*/ 0 h 1325563"/>
              <a:gd name="connsiteX12" fmla="*/ 7010400 w 10515600"/>
              <a:gd name="connsiteY12" fmla="*/ 0 h 1325563"/>
              <a:gd name="connsiteX13" fmla="*/ 7804912 w 10515600"/>
              <a:gd name="connsiteY13" fmla="*/ 0 h 1325563"/>
              <a:gd name="connsiteX14" fmla="*/ 8494268 w 10515600"/>
              <a:gd name="connsiteY14" fmla="*/ 0 h 1325563"/>
              <a:gd name="connsiteX15" fmla="*/ 9078468 w 10515600"/>
              <a:gd name="connsiteY15" fmla="*/ 0 h 1325563"/>
              <a:gd name="connsiteX16" fmla="*/ 9767824 w 10515600"/>
              <a:gd name="connsiteY16" fmla="*/ 0 h 1325563"/>
              <a:gd name="connsiteX17" fmla="*/ 10515600 w 10515600"/>
              <a:gd name="connsiteY17" fmla="*/ 0 h 1325563"/>
              <a:gd name="connsiteX18" fmla="*/ 10515600 w 10515600"/>
              <a:gd name="connsiteY18" fmla="*/ 468366 h 1325563"/>
              <a:gd name="connsiteX19" fmla="*/ 10515600 w 10515600"/>
              <a:gd name="connsiteY19" fmla="*/ 923476 h 1325563"/>
              <a:gd name="connsiteX20" fmla="*/ 10515600 w 10515600"/>
              <a:gd name="connsiteY20" fmla="*/ 1325563 h 1325563"/>
              <a:gd name="connsiteX21" fmla="*/ 10036556 w 10515600"/>
              <a:gd name="connsiteY21" fmla="*/ 1325563 h 1325563"/>
              <a:gd name="connsiteX22" fmla="*/ 9347200 w 10515600"/>
              <a:gd name="connsiteY22" fmla="*/ 1325563 h 1325563"/>
              <a:gd name="connsiteX23" fmla="*/ 8973312 w 10515600"/>
              <a:gd name="connsiteY23" fmla="*/ 1325563 h 1325563"/>
              <a:gd name="connsiteX24" fmla="*/ 8494268 w 10515600"/>
              <a:gd name="connsiteY24" fmla="*/ 1325563 h 1325563"/>
              <a:gd name="connsiteX25" fmla="*/ 7804912 w 10515600"/>
              <a:gd name="connsiteY25" fmla="*/ 1325563 h 1325563"/>
              <a:gd name="connsiteX26" fmla="*/ 7325868 w 10515600"/>
              <a:gd name="connsiteY26" fmla="*/ 1325563 h 1325563"/>
              <a:gd name="connsiteX27" fmla="*/ 6741668 w 10515600"/>
              <a:gd name="connsiteY27" fmla="*/ 1325563 h 1325563"/>
              <a:gd name="connsiteX28" fmla="*/ 6262624 w 10515600"/>
              <a:gd name="connsiteY28" fmla="*/ 1325563 h 1325563"/>
              <a:gd name="connsiteX29" fmla="*/ 5993892 w 10515600"/>
              <a:gd name="connsiteY29" fmla="*/ 1325563 h 1325563"/>
              <a:gd name="connsiteX30" fmla="*/ 5409692 w 10515600"/>
              <a:gd name="connsiteY30" fmla="*/ 1325563 h 1325563"/>
              <a:gd name="connsiteX31" fmla="*/ 4930648 w 10515600"/>
              <a:gd name="connsiteY31" fmla="*/ 1325563 h 1325563"/>
              <a:gd name="connsiteX32" fmla="*/ 4346448 w 10515600"/>
              <a:gd name="connsiteY32" fmla="*/ 1325563 h 1325563"/>
              <a:gd name="connsiteX33" fmla="*/ 3657092 w 10515600"/>
              <a:gd name="connsiteY33" fmla="*/ 1325563 h 1325563"/>
              <a:gd name="connsiteX34" fmla="*/ 3283204 w 10515600"/>
              <a:gd name="connsiteY34" fmla="*/ 1325563 h 1325563"/>
              <a:gd name="connsiteX35" fmla="*/ 2804160 w 10515600"/>
              <a:gd name="connsiteY35" fmla="*/ 1325563 h 1325563"/>
              <a:gd name="connsiteX36" fmla="*/ 2325116 w 10515600"/>
              <a:gd name="connsiteY36" fmla="*/ 1325563 h 1325563"/>
              <a:gd name="connsiteX37" fmla="*/ 1740916 w 10515600"/>
              <a:gd name="connsiteY37" fmla="*/ 1325563 h 1325563"/>
              <a:gd name="connsiteX38" fmla="*/ 1051560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910220 h 1325563"/>
              <a:gd name="connsiteX41" fmla="*/ 0 w 10515600"/>
              <a:gd name="connsiteY41" fmla="*/ 508132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extrusionOk="0">
                <a:moveTo>
                  <a:pt x="0" y="0"/>
                </a:moveTo>
                <a:cubicBezTo>
                  <a:pt x="282427" y="-11383"/>
                  <a:pt x="530390" y="1720"/>
                  <a:pt x="689356" y="0"/>
                </a:cubicBezTo>
                <a:cubicBezTo>
                  <a:pt x="848322" y="-1720"/>
                  <a:pt x="1281677" y="22372"/>
                  <a:pt x="1483868" y="0"/>
                </a:cubicBezTo>
                <a:cubicBezTo>
                  <a:pt x="1686059" y="-22372"/>
                  <a:pt x="2098377" y="23200"/>
                  <a:pt x="2278380" y="0"/>
                </a:cubicBezTo>
                <a:cubicBezTo>
                  <a:pt x="2458383" y="-23200"/>
                  <a:pt x="2662816" y="39589"/>
                  <a:pt x="2862580" y="0"/>
                </a:cubicBezTo>
                <a:cubicBezTo>
                  <a:pt x="3062344" y="-39589"/>
                  <a:pt x="3114886" y="34512"/>
                  <a:pt x="3236468" y="0"/>
                </a:cubicBezTo>
                <a:cubicBezTo>
                  <a:pt x="3358050" y="-34512"/>
                  <a:pt x="3517462" y="24701"/>
                  <a:pt x="3715512" y="0"/>
                </a:cubicBezTo>
                <a:cubicBezTo>
                  <a:pt x="3913562" y="-24701"/>
                  <a:pt x="4349390" y="59347"/>
                  <a:pt x="4510024" y="0"/>
                </a:cubicBezTo>
                <a:cubicBezTo>
                  <a:pt x="4670658" y="-59347"/>
                  <a:pt x="4990430" y="41666"/>
                  <a:pt x="5199380" y="0"/>
                </a:cubicBezTo>
                <a:cubicBezTo>
                  <a:pt x="5408330" y="-41666"/>
                  <a:pt x="5389889" y="25543"/>
                  <a:pt x="5573268" y="0"/>
                </a:cubicBezTo>
                <a:cubicBezTo>
                  <a:pt x="5756647" y="-25543"/>
                  <a:pt x="5936274" y="57749"/>
                  <a:pt x="6157468" y="0"/>
                </a:cubicBezTo>
                <a:cubicBezTo>
                  <a:pt x="6378662" y="-57749"/>
                  <a:pt x="6425080" y="7402"/>
                  <a:pt x="6531356" y="0"/>
                </a:cubicBezTo>
                <a:cubicBezTo>
                  <a:pt x="6637632" y="-7402"/>
                  <a:pt x="6890782" y="20257"/>
                  <a:pt x="7010400" y="0"/>
                </a:cubicBezTo>
                <a:cubicBezTo>
                  <a:pt x="7130018" y="-20257"/>
                  <a:pt x="7574996" y="92451"/>
                  <a:pt x="7804912" y="0"/>
                </a:cubicBezTo>
                <a:cubicBezTo>
                  <a:pt x="8034828" y="-92451"/>
                  <a:pt x="8191391" y="82177"/>
                  <a:pt x="8494268" y="0"/>
                </a:cubicBezTo>
                <a:cubicBezTo>
                  <a:pt x="8797145" y="-82177"/>
                  <a:pt x="8886867" y="18715"/>
                  <a:pt x="9078468" y="0"/>
                </a:cubicBezTo>
                <a:cubicBezTo>
                  <a:pt x="9270069" y="-18715"/>
                  <a:pt x="9537168" y="73077"/>
                  <a:pt x="9767824" y="0"/>
                </a:cubicBezTo>
                <a:cubicBezTo>
                  <a:pt x="9998480" y="-73077"/>
                  <a:pt x="10337198" y="64655"/>
                  <a:pt x="10515600" y="0"/>
                </a:cubicBezTo>
                <a:cubicBezTo>
                  <a:pt x="10539568" y="155232"/>
                  <a:pt x="10507336" y="278587"/>
                  <a:pt x="10515600" y="468366"/>
                </a:cubicBezTo>
                <a:cubicBezTo>
                  <a:pt x="10523864" y="658145"/>
                  <a:pt x="10467612" y="698870"/>
                  <a:pt x="10515600" y="923476"/>
                </a:cubicBezTo>
                <a:cubicBezTo>
                  <a:pt x="10563588" y="1148082"/>
                  <a:pt x="10514146" y="1225981"/>
                  <a:pt x="10515600" y="1325563"/>
                </a:cubicBezTo>
                <a:cubicBezTo>
                  <a:pt x="10329763" y="1351611"/>
                  <a:pt x="10233985" y="1274894"/>
                  <a:pt x="10036556" y="1325563"/>
                </a:cubicBezTo>
                <a:cubicBezTo>
                  <a:pt x="9839127" y="1376232"/>
                  <a:pt x="9602320" y="1302630"/>
                  <a:pt x="9347200" y="1325563"/>
                </a:cubicBezTo>
                <a:cubicBezTo>
                  <a:pt x="9092080" y="1348496"/>
                  <a:pt x="9072564" y="1299876"/>
                  <a:pt x="8973312" y="1325563"/>
                </a:cubicBezTo>
                <a:cubicBezTo>
                  <a:pt x="8874060" y="1351250"/>
                  <a:pt x="8680736" y="1290146"/>
                  <a:pt x="8494268" y="1325563"/>
                </a:cubicBezTo>
                <a:cubicBezTo>
                  <a:pt x="8307800" y="1360980"/>
                  <a:pt x="8054022" y="1287624"/>
                  <a:pt x="7804912" y="1325563"/>
                </a:cubicBezTo>
                <a:cubicBezTo>
                  <a:pt x="7555802" y="1363502"/>
                  <a:pt x="7489714" y="1285352"/>
                  <a:pt x="7325868" y="1325563"/>
                </a:cubicBezTo>
                <a:cubicBezTo>
                  <a:pt x="7162022" y="1365774"/>
                  <a:pt x="6914687" y="1259603"/>
                  <a:pt x="6741668" y="1325563"/>
                </a:cubicBezTo>
                <a:cubicBezTo>
                  <a:pt x="6568649" y="1391523"/>
                  <a:pt x="6375225" y="1300638"/>
                  <a:pt x="6262624" y="1325563"/>
                </a:cubicBezTo>
                <a:cubicBezTo>
                  <a:pt x="6150023" y="1350488"/>
                  <a:pt x="6058473" y="1316456"/>
                  <a:pt x="5993892" y="1325563"/>
                </a:cubicBezTo>
                <a:cubicBezTo>
                  <a:pt x="5929311" y="1334670"/>
                  <a:pt x="5656224" y="1265527"/>
                  <a:pt x="5409692" y="1325563"/>
                </a:cubicBezTo>
                <a:cubicBezTo>
                  <a:pt x="5163160" y="1385599"/>
                  <a:pt x="5069079" y="1320084"/>
                  <a:pt x="4930648" y="1325563"/>
                </a:cubicBezTo>
                <a:cubicBezTo>
                  <a:pt x="4792217" y="1331042"/>
                  <a:pt x="4541340" y="1288255"/>
                  <a:pt x="4346448" y="1325563"/>
                </a:cubicBezTo>
                <a:cubicBezTo>
                  <a:pt x="4151556" y="1362871"/>
                  <a:pt x="3885279" y="1262518"/>
                  <a:pt x="3657092" y="1325563"/>
                </a:cubicBezTo>
                <a:cubicBezTo>
                  <a:pt x="3428905" y="1388608"/>
                  <a:pt x="3441630" y="1294244"/>
                  <a:pt x="3283204" y="1325563"/>
                </a:cubicBezTo>
                <a:cubicBezTo>
                  <a:pt x="3124778" y="1356882"/>
                  <a:pt x="2996546" y="1313303"/>
                  <a:pt x="2804160" y="1325563"/>
                </a:cubicBezTo>
                <a:cubicBezTo>
                  <a:pt x="2611774" y="1337823"/>
                  <a:pt x="2426557" y="1290530"/>
                  <a:pt x="2325116" y="1325563"/>
                </a:cubicBezTo>
                <a:cubicBezTo>
                  <a:pt x="2223675" y="1360596"/>
                  <a:pt x="1881740" y="1285558"/>
                  <a:pt x="1740916" y="1325563"/>
                </a:cubicBezTo>
                <a:cubicBezTo>
                  <a:pt x="1600092" y="1365568"/>
                  <a:pt x="1366097" y="1291088"/>
                  <a:pt x="1051560" y="1325563"/>
                </a:cubicBezTo>
                <a:cubicBezTo>
                  <a:pt x="737023" y="1360038"/>
                  <a:pt x="381918" y="1287812"/>
                  <a:pt x="0" y="1325563"/>
                </a:cubicBezTo>
                <a:cubicBezTo>
                  <a:pt x="-6825" y="1210367"/>
                  <a:pt x="33111" y="1085798"/>
                  <a:pt x="0" y="910220"/>
                </a:cubicBezTo>
                <a:cubicBezTo>
                  <a:pt x="-33111" y="734642"/>
                  <a:pt x="11490" y="709061"/>
                  <a:pt x="0" y="508132"/>
                </a:cubicBezTo>
                <a:cubicBezTo>
                  <a:pt x="-11490" y="307203"/>
                  <a:pt x="54698" y="192320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480063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BF28C39-A6AC-86BD-093A-ECCD0C1C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B7AE96-C088-9818-65D4-9C231DB14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543233-185E-4887-9B40-374B63AA0F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9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lleaskostoulas.com/publication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C43359-96E7-6ACE-AF3A-48E5E349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09015"/>
            <a:ext cx="3832412" cy="1768755"/>
          </a:xfrm>
          <a:ln>
            <a:solidFill>
              <a:srgbClr val="B38866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B38866"/>
                </a:solidFill>
              </a:rPr>
              <a:t>Schoolscapes</a:t>
            </a:r>
            <a:r>
              <a:rPr lang="en-US" sz="4000" b="1" dirty="0">
                <a:solidFill>
                  <a:srgbClr val="B38866"/>
                </a:solidFill>
              </a:rPr>
              <a:t> </a:t>
            </a:r>
            <a:br>
              <a:rPr lang="en-US" sz="4000" b="1" dirty="0">
                <a:solidFill>
                  <a:srgbClr val="B38866"/>
                </a:solidFill>
              </a:rPr>
            </a:br>
            <a:r>
              <a:rPr lang="en-US" sz="4000" b="1" dirty="0">
                <a:solidFill>
                  <a:srgbClr val="B38866"/>
                </a:solidFill>
              </a:rPr>
              <a:t>in language education</a:t>
            </a:r>
            <a:endParaRPr lang="el-GR" sz="4000" b="1" dirty="0">
              <a:solidFill>
                <a:srgbClr val="B388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D868E-D01E-CDB0-F047-FF6C348C1C2D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B38866"/>
                </a:solidFill>
              </a:rPr>
              <a:t>Achilleas Kostoulas | www.achilleaskostoulas.com</a:t>
            </a:r>
            <a:endParaRPr lang="el-GR" sz="1400" dirty="0">
              <a:solidFill>
                <a:srgbClr val="B3886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33B3D5-E80E-B1C3-543E-8FC3EA7EE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21B0B6-F240-0AA4-F897-D08CA42A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89" y="6473545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E5EF2CB3-1291-DA97-8C3D-1F02BB77CC91}"/>
              </a:ext>
            </a:extLst>
          </p:cNvPr>
          <p:cNvSpPr txBox="1">
            <a:spLocks/>
          </p:cNvSpPr>
          <p:nvPr/>
        </p:nvSpPr>
        <p:spPr>
          <a:xfrm>
            <a:off x="0" y="3876768"/>
            <a:ext cx="3832412" cy="480079"/>
          </a:xfrm>
          <a:custGeom>
            <a:avLst/>
            <a:gdLst>
              <a:gd name="connsiteX0" fmla="*/ 0 w 3832412"/>
              <a:gd name="connsiteY0" fmla="*/ 0 h 480079"/>
              <a:gd name="connsiteX1" fmla="*/ 585812 w 3832412"/>
              <a:gd name="connsiteY1" fmla="*/ 0 h 480079"/>
              <a:gd name="connsiteX2" fmla="*/ 1209947 w 3832412"/>
              <a:gd name="connsiteY2" fmla="*/ 0 h 480079"/>
              <a:gd name="connsiteX3" fmla="*/ 1834083 w 3832412"/>
              <a:gd name="connsiteY3" fmla="*/ 0 h 480079"/>
              <a:gd name="connsiteX4" fmla="*/ 2381570 w 3832412"/>
              <a:gd name="connsiteY4" fmla="*/ 0 h 480079"/>
              <a:gd name="connsiteX5" fmla="*/ 2852410 w 3832412"/>
              <a:gd name="connsiteY5" fmla="*/ 0 h 480079"/>
              <a:gd name="connsiteX6" fmla="*/ 3361573 w 3832412"/>
              <a:gd name="connsiteY6" fmla="*/ 0 h 480079"/>
              <a:gd name="connsiteX7" fmla="*/ 3832412 w 3832412"/>
              <a:gd name="connsiteY7" fmla="*/ 0 h 480079"/>
              <a:gd name="connsiteX8" fmla="*/ 3832412 w 3832412"/>
              <a:gd name="connsiteY8" fmla="*/ 480079 h 480079"/>
              <a:gd name="connsiteX9" fmla="*/ 3399897 w 3832412"/>
              <a:gd name="connsiteY9" fmla="*/ 480079 h 480079"/>
              <a:gd name="connsiteX10" fmla="*/ 2929058 w 3832412"/>
              <a:gd name="connsiteY10" fmla="*/ 480079 h 480079"/>
              <a:gd name="connsiteX11" fmla="*/ 2496543 w 3832412"/>
              <a:gd name="connsiteY11" fmla="*/ 480079 h 480079"/>
              <a:gd name="connsiteX12" fmla="*/ 1872407 w 3832412"/>
              <a:gd name="connsiteY12" fmla="*/ 480079 h 480079"/>
              <a:gd name="connsiteX13" fmla="*/ 1286595 w 3832412"/>
              <a:gd name="connsiteY13" fmla="*/ 480079 h 480079"/>
              <a:gd name="connsiteX14" fmla="*/ 700784 w 3832412"/>
              <a:gd name="connsiteY14" fmla="*/ 480079 h 480079"/>
              <a:gd name="connsiteX15" fmla="*/ 0 w 3832412"/>
              <a:gd name="connsiteY15" fmla="*/ 480079 h 480079"/>
              <a:gd name="connsiteX16" fmla="*/ 0 w 3832412"/>
              <a:gd name="connsiteY16" fmla="*/ 0 h 48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2412" h="480079" extrusionOk="0">
                <a:moveTo>
                  <a:pt x="0" y="0"/>
                </a:moveTo>
                <a:cubicBezTo>
                  <a:pt x="121394" y="-32771"/>
                  <a:pt x="374481" y="44993"/>
                  <a:pt x="585812" y="0"/>
                </a:cubicBezTo>
                <a:cubicBezTo>
                  <a:pt x="797143" y="-44993"/>
                  <a:pt x="1065888" y="54062"/>
                  <a:pt x="1209947" y="0"/>
                </a:cubicBezTo>
                <a:cubicBezTo>
                  <a:pt x="1354006" y="-54062"/>
                  <a:pt x="1577531" y="42742"/>
                  <a:pt x="1834083" y="0"/>
                </a:cubicBezTo>
                <a:cubicBezTo>
                  <a:pt x="2090635" y="-42742"/>
                  <a:pt x="2228803" y="52480"/>
                  <a:pt x="2381570" y="0"/>
                </a:cubicBezTo>
                <a:cubicBezTo>
                  <a:pt x="2534337" y="-52480"/>
                  <a:pt x="2721243" y="1471"/>
                  <a:pt x="2852410" y="0"/>
                </a:cubicBezTo>
                <a:cubicBezTo>
                  <a:pt x="2983577" y="-1471"/>
                  <a:pt x="3223595" y="53739"/>
                  <a:pt x="3361573" y="0"/>
                </a:cubicBezTo>
                <a:cubicBezTo>
                  <a:pt x="3499551" y="-53739"/>
                  <a:pt x="3605170" y="55813"/>
                  <a:pt x="3832412" y="0"/>
                </a:cubicBezTo>
                <a:cubicBezTo>
                  <a:pt x="3844897" y="129651"/>
                  <a:pt x="3779706" y="376078"/>
                  <a:pt x="3832412" y="480079"/>
                </a:cubicBezTo>
                <a:cubicBezTo>
                  <a:pt x="3621390" y="522928"/>
                  <a:pt x="3580775" y="433775"/>
                  <a:pt x="3399897" y="480079"/>
                </a:cubicBezTo>
                <a:cubicBezTo>
                  <a:pt x="3219020" y="526383"/>
                  <a:pt x="3036677" y="428642"/>
                  <a:pt x="2929058" y="480079"/>
                </a:cubicBezTo>
                <a:cubicBezTo>
                  <a:pt x="2821439" y="531516"/>
                  <a:pt x="2674808" y="441848"/>
                  <a:pt x="2496543" y="480079"/>
                </a:cubicBezTo>
                <a:cubicBezTo>
                  <a:pt x="2318279" y="518310"/>
                  <a:pt x="2122655" y="430460"/>
                  <a:pt x="1872407" y="480079"/>
                </a:cubicBezTo>
                <a:cubicBezTo>
                  <a:pt x="1622159" y="529698"/>
                  <a:pt x="1420126" y="445934"/>
                  <a:pt x="1286595" y="480079"/>
                </a:cubicBezTo>
                <a:cubicBezTo>
                  <a:pt x="1153064" y="514224"/>
                  <a:pt x="987314" y="454124"/>
                  <a:pt x="700784" y="480079"/>
                </a:cubicBezTo>
                <a:cubicBezTo>
                  <a:pt x="414254" y="506034"/>
                  <a:pt x="290421" y="439895"/>
                  <a:pt x="0" y="480079"/>
                </a:cubicBezTo>
                <a:cubicBezTo>
                  <a:pt x="-14978" y="262572"/>
                  <a:pt x="2964" y="133808"/>
                  <a:pt x="0" y="0"/>
                </a:cubicBezTo>
                <a:close/>
              </a:path>
            </a:pathLst>
          </a:custGeom>
          <a:noFill/>
          <a:ln>
            <a:solidFill>
              <a:srgbClr val="B38866"/>
            </a:solidFill>
            <a:extLst>
              <a:ext uri="{C807C97D-BFC1-408E-A445-0C87EB9F89A2}">
                <ask:lineSketchStyleProps xmlns:ask="http://schemas.microsoft.com/office/drawing/2018/sketchyshapes" sd="39480063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2800" dirty="0">
                <a:solidFill>
                  <a:srgbClr val="B38866"/>
                </a:solidFill>
              </a:rPr>
              <a:t>Achilleas Kostoulas</a:t>
            </a:r>
            <a:endParaRPr lang="el-GR" sz="2800" dirty="0">
              <a:solidFill>
                <a:srgbClr val="B38866"/>
              </a:solidFill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8938A666-03B4-1159-C2E0-8A371A716F41}"/>
              </a:ext>
            </a:extLst>
          </p:cNvPr>
          <p:cNvSpPr txBox="1">
            <a:spLocks/>
          </p:cNvSpPr>
          <p:nvPr/>
        </p:nvSpPr>
        <p:spPr>
          <a:xfrm>
            <a:off x="0" y="4496079"/>
            <a:ext cx="3832412" cy="654146"/>
          </a:xfrm>
          <a:custGeom>
            <a:avLst/>
            <a:gdLst>
              <a:gd name="connsiteX0" fmla="*/ 0 w 3832412"/>
              <a:gd name="connsiteY0" fmla="*/ 0 h 654146"/>
              <a:gd name="connsiteX1" fmla="*/ 585812 w 3832412"/>
              <a:gd name="connsiteY1" fmla="*/ 0 h 654146"/>
              <a:gd name="connsiteX2" fmla="*/ 1209947 w 3832412"/>
              <a:gd name="connsiteY2" fmla="*/ 0 h 654146"/>
              <a:gd name="connsiteX3" fmla="*/ 1834083 w 3832412"/>
              <a:gd name="connsiteY3" fmla="*/ 0 h 654146"/>
              <a:gd name="connsiteX4" fmla="*/ 2381570 w 3832412"/>
              <a:gd name="connsiteY4" fmla="*/ 0 h 654146"/>
              <a:gd name="connsiteX5" fmla="*/ 2852410 w 3832412"/>
              <a:gd name="connsiteY5" fmla="*/ 0 h 654146"/>
              <a:gd name="connsiteX6" fmla="*/ 3361573 w 3832412"/>
              <a:gd name="connsiteY6" fmla="*/ 0 h 654146"/>
              <a:gd name="connsiteX7" fmla="*/ 3832412 w 3832412"/>
              <a:gd name="connsiteY7" fmla="*/ 0 h 654146"/>
              <a:gd name="connsiteX8" fmla="*/ 3832412 w 3832412"/>
              <a:gd name="connsiteY8" fmla="*/ 333614 h 654146"/>
              <a:gd name="connsiteX9" fmla="*/ 3832412 w 3832412"/>
              <a:gd name="connsiteY9" fmla="*/ 654146 h 654146"/>
              <a:gd name="connsiteX10" fmla="*/ 3208276 w 3832412"/>
              <a:gd name="connsiteY10" fmla="*/ 654146 h 654146"/>
              <a:gd name="connsiteX11" fmla="*/ 2775761 w 3832412"/>
              <a:gd name="connsiteY11" fmla="*/ 654146 h 654146"/>
              <a:gd name="connsiteX12" fmla="*/ 2151626 w 3832412"/>
              <a:gd name="connsiteY12" fmla="*/ 654146 h 654146"/>
              <a:gd name="connsiteX13" fmla="*/ 1565814 w 3832412"/>
              <a:gd name="connsiteY13" fmla="*/ 654146 h 654146"/>
              <a:gd name="connsiteX14" fmla="*/ 980002 w 3832412"/>
              <a:gd name="connsiteY14" fmla="*/ 654146 h 654146"/>
              <a:gd name="connsiteX15" fmla="*/ 0 w 3832412"/>
              <a:gd name="connsiteY15" fmla="*/ 654146 h 654146"/>
              <a:gd name="connsiteX16" fmla="*/ 0 w 3832412"/>
              <a:gd name="connsiteY16" fmla="*/ 320532 h 654146"/>
              <a:gd name="connsiteX17" fmla="*/ 0 w 3832412"/>
              <a:gd name="connsiteY17" fmla="*/ 0 h 65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32412" h="654146" extrusionOk="0">
                <a:moveTo>
                  <a:pt x="0" y="0"/>
                </a:moveTo>
                <a:cubicBezTo>
                  <a:pt x="121394" y="-32771"/>
                  <a:pt x="374481" y="44993"/>
                  <a:pt x="585812" y="0"/>
                </a:cubicBezTo>
                <a:cubicBezTo>
                  <a:pt x="797143" y="-44993"/>
                  <a:pt x="1065888" y="54062"/>
                  <a:pt x="1209947" y="0"/>
                </a:cubicBezTo>
                <a:cubicBezTo>
                  <a:pt x="1354006" y="-54062"/>
                  <a:pt x="1577531" y="42742"/>
                  <a:pt x="1834083" y="0"/>
                </a:cubicBezTo>
                <a:cubicBezTo>
                  <a:pt x="2090635" y="-42742"/>
                  <a:pt x="2228803" y="52480"/>
                  <a:pt x="2381570" y="0"/>
                </a:cubicBezTo>
                <a:cubicBezTo>
                  <a:pt x="2534337" y="-52480"/>
                  <a:pt x="2721243" y="1471"/>
                  <a:pt x="2852410" y="0"/>
                </a:cubicBezTo>
                <a:cubicBezTo>
                  <a:pt x="2983577" y="-1471"/>
                  <a:pt x="3223595" y="53739"/>
                  <a:pt x="3361573" y="0"/>
                </a:cubicBezTo>
                <a:cubicBezTo>
                  <a:pt x="3499551" y="-53739"/>
                  <a:pt x="3605170" y="55813"/>
                  <a:pt x="3832412" y="0"/>
                </a:cubicBezTo>
                <a:cubicBezTo>
                  <a:pt x="3859353" y="164974"/>
                  <a:pt x="3830269" y="185369"/>
                  <a:pt x="3832412" y="333614"/>
                </a:cubicBezTo>
                <a:cubicBezTo>
                  <a:pt x="3834555" y="481859"/>
                  <a:pt x="3831989" y="514983"/>
                  <a:pt x="3832412" y="654146"/>
                </a:cubicBezTo>
                <a:cubicBezTo>
                  <a:pt x="3697992" y="655054"/>
                  <a:pt x="3386704" y="617995"/>
                  <a:pt x="3208276" y="654146"/>
                </a:cubicBezTo>
                <a:cubicBezTo>
                  <a:pt x="3029848" y="690297"/>
                  <a:pt x="2954026" y="615915"/>
                  <a:pt x="2775761" y="654146"/>
                </a:cubicBezTo>
                <a:cubicBezTo>
                  <a:pt x="2597497" y="692377"/>
                  <a:pt x="2400172" y="598908"/>
                  <a:pt x="2151626" y="654146"/>
                </a:cubicBezTo>
                <a:cubicBezTo>
                  <a:pt x="1903080" y="709384"/>
                  <a:pt x="1699345" y="620001"/>
                  <a:pt x="1565814" y="654146"/>
                </a:cubicBezTo>
                <a:cubicBezTo>
                  <a:pt x="1432283" y="688291"/>
                  <a:pt x="1270145" y="633952"/>
                  <a:pt x="980002" y="654146"/>
                </a:cubicBezTo>
                <a:cubicBezTo>
                  <a:pt x="689859" y="674340"/>
                  <a:pt x="221880" y="594807"/>
                  <a:pt x="0" y="654146"/>
                </a:cubicBezTo>
                <a:cubicBezTo>
                  <a:pt x="-3551" y="507775"/>
                  <a:pt x="36737" y="420930"/>
                  <a:pt x="0" y="320532"/>
                </a:cubicBezTo>
                <a:cubicBezTo>
                  <a:pt x="-36737" y="220134"/>
                  <a:pt x="4862" y="84083"/>
                  <a:pt x="0" y="0"/>
                </a:cubicBezTo>
                <a:close/>
              </a:path>
            </a:pathLst>
          </a:custGeom>
          <a:noFill/>
          <a:ln>
            <a:solidFill>
              <a:srgbClr val="B38866"/>
            </a:solidFill>
            <a:extLst>
              <a:ext uri="{C807C97D-BFC1-408E-A445-0C87EB9F89A2}">
                <ask:lineSketchStyleProps xmlns:ask="http://schemas.microsoft.com/office/drawing/2018/sketchyshapes" sd="39480063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B38866"/>
                </a:solidFill>
              </a:rPr>
              <a:t>Applied Linguistics </a:t>
            </a:r>
            <a:br>
              <a:rPr lang="en-US" sz="2800" dirty="0">
                <a:solidFill>
                  <a:srgbClr val="B38866"/>
                </a:solidFill>
              </a:rPr>
            </a:br>
            <a:r>
              <a:rPr lang="en-US" sz="2800" dirty="0">
                <a:solidFill>
                  <a:srgbClr val="B38866"/>
                </a:solidFill>
              </a:rPr>
              <a:t>&amp; Language Teacher Education</a:t>
            </a:r>
            <a:endParaRPr lang="el-GR" sz="2800" dirty="0">
              <a:solidFill>
                <a:srgbClr val="B38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8EA59BD4-1159-368F-EE8F-D3AEAED8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6441" cy="1325563"/>
          </a:xfrm>
          <a:custGeom>
            <a:avLst/>
            <a:gdLst>
              <a:gd name="connsiteX0" fmla="*/ 0 w 10745788"/>
              <a:gd name="connsiteY0" fmla="*/ 0 h 1325563"/>
              <a:gd name="connsiteX1" fmla="*/ 382072 w 10745788"/>
              <a:gd name="connsiteY1" fmla="*/ 0 h 1325563"/>
              <a:gd name="connsiteX2" fmla="*/ 1193976 w 10745788"/>
              <a:gd name="connsiteY2" fmla="*/ 0 h 1325563"/>
              <a:gd name="connsiteX3" fmla="*/ 1468591 w 10745788"/>
              <a:gd name="connsiteY3" fmla="*/ 0 h 1325563"/>
              <a:gd name="connsiteX4" fmla="*/ 2065579 w 10745788"/>
              <a:gd name="connsiteY4" fmla="*/ 0 h 1325563"/>
              <a:gd name="connsiteX5" fmla="*/ 2555110 w 10745788"/>
              <a:gd name="connsiteY5" fmla="*/ 0 h 1325563"/>
              <a:gd name="connsiteX6" fmla="*/ 2937182 w 10745788"/>
              <a:gd name="connsiteY6" fmla="*/ 0 h 1325563"/>
              <a:gd name="connsiteX7" fmla="*/ 3749086 w 10745788"/>
              <a:gd name="connsiteY7" fmla="*/ 0 h 1325563"/>
              <a:gd name="connsiteX8" fmla="*/ 4346074 w 10745788"/>
              <a:gd name="connsiteY8" fmla="*/ 0 h 1325563"/>
              <a:gd name="connsiteX9" fmla="*/ 4943062 w 10745788"/>
              <a:gd name="connsiteY9" fmla="*/ 0 h 1325563"/>
              <a:gd name="connsiteX10" fmla="*/ 5217677 w 10745788"/>
              <a:gd name="connsiteY10" fmla="*/ 0 h 1325563"/>
              <a:gd name="connsiteX11" fmla="*/ 5599750 w 10745788"/>
              <a:gd name="connsiteY11" fmla="*/ 0 h 1325563"/>
              <a:gd name="connsiteX12" fmla="*/ 5874364 w 10745788"/>
              <a:gd name="connsiteY12" fmla="*/ 0 h 1325563"/>
              <a:gd name="connsiteX13" fmla="*/ 6686268 w 10745788"/>
              <a:gd name="connsiteY13" fmla="*/ 0 h 1325563"/>
              <a:gd name="connsiteX14" fmla="*/ 6960883 w 10745788"/>
              <a:gd name="connsiteY14" fmla="*/ 0 h 1325563"/>
              <a:gd name="connsiteX15" fmla="*/ 7772787 w 10745788"/>
              <a:gd name="connsiteY15" fmla="*/ 0 h 1325563"/>
              <a:gd name="connsiteX16" fmla="*/ 8154859 w 10745788"/>
              <a:gd name="connsiteY16" fmla="*/ 0 h 1325563"/>
              <a:gd name="connsiteX17" fmla="*/ 8429474 w 10745788"/>
              <a:gd name="connsiteY17" fmla="*/ 0 h 1325563"/>
              <a:gd name="connsiteX18" fmla="*/ 8704088 w 10745788"/>
              <a:gd name="connsiteY18" fmla="*/ 0 h 1325563"/>
              <a:gd name="connsiteX19" fmla="*/ 9301077 w 10745788"/>
              <a:gd name="connsiteY19" fmla="*/ 0 h 1325563"/>
              <a:gd name="connsiteX20" fmla="*/ 9790607 w 10745788"/>
              <a:gd name="connsiteY20" fmla="*/ 0 h 1325563"/>
              <a:gd name="connsiteX21" fmla="*/ 10745788 w 10745788"/>
              <a:gd name="connsiteY21" fmla="*/ 0 h 1325563"/>
              <a:gd name="connsiteX22" fmla="*/ 10745788 w 10745788"/>
              <a:gd name="connsiteY22" fmla="*/ 441854 h 1325563"/>
              <a:gd name="connsiteX23" fmla="*/ 10745788 w 10745788"/>
              <a:gd name="connsiteY23" fmla="*/ 857197 h 1325563"/>
              <a:gd name="connsiteX24" fmla="*/ 10745788 w 10745788"/>
              <a:gd name="connsiteY24" fmla="*/ 1325563 h 1325563"/>
              <a:gd name="connsiteX25" fmla="*/ 9933884 w 10745788"/>
              <a:gd name="connsiteY25" fmla="*/ 1325563 h 1325563"/>
              <a:gd name="connsiteX26" fmla="*/ 9659269 w 10745788"/>
              <a:gd name="connsiteY26" fmla="*/ 1325563 h 1325563"/>
              <a:gd name="connsiteX27" fmla="*/ 9169739 w 10745788"/>
              <a:gd name="connsiteY27" fmla="*/ 1325563 h 1325563"/>
              <a:gd name="connsiteX28" fmla="*/ 8680209 w 10745788"/>
              <a:gd name="connsiteY28" fmla="*/ 1325563 h 1325563"/>
              <a:gd name="connsiteX29" fmla="*/ 7868305 w 10745788"/>
              <a:gd name="connsiteY29" fmla="*/ 1325563 h 1325563"/>
              <a:gd name="connsiteX30" fmla="*/ 7271317 w 10745788"/>
              <a:gd name="connsiteY30" fmla="*/ 1325563 h 1325563"/>
              <a:gd name="connsiteX31" fmla="*/ 6996702 w 10745788"/>
              <a:gd name="connsiteY31" fmla="*/ 1325563 h 1325563"/>
              <a:gd name="connsiteX32" fmla="*/ 6507172 w 10745788"/>
              <a:gd name="connsiteY32" fmla="*/ 1325563 h 1325563"/>
              <a:gd name="connsiteX33" fmla="*/ 5695268 w 10745788"/>
              <a:gd name="connsiteY33" fmla="*/ 1325563 h 1325563"/>
              <a:gd name="connsiteX34" fmla="*/ 5420653 w 10745788"/>
              <a:gd name="connsiteY34" fmla="*/ 1325563 h 1325563"/>
              <a:gd name="connsiteX35" fmla="*/ 5038581 w 10745788"/>
              <a:gd name="connsiteY35" fmla="*/ 1325563 h 1325563"/>
              <a:gd name="connsiteX36" fmla="*/ 4441592 w 10745788"/>
              <a:gd name="connsiteY36" fmla="*/ 1325563 h 1325563"/>
              <a:gd name="connsiteX37" fmla="*/ 4059520 w 10745788"/>
              <a:gd name="connsiteY37" fmla="*/ 1325563 h 1325563"/>
              <a:gd name="connsiteX38" fmla="*/ 3355074 w 10745788"/>
              <a:gd name="connsiteY38" fmla="*/ 1325563 h 1325563"/>
              <a:gd name="connsiteX39" fmla="*/ 2758086 w 10745788"/>
              <a:gd name="connsiteY39" fmla="*/ 1325563 h 1325563"/>
              <a:gd name="connsiteX40" fmla="*/ 2483471 w 10745788"/>
              <a:gd name="connsiteY40" fmla="*/ 1325563 h 1325563"/>
              <a:gd name="connsiteX41" fmla="*/ 1886483 w 10745788"/>
              <a:gd name="connsiteY41" fmla="*/ 1325563 h 1325563"/>
              <a:gd name="connsiteX42" fmla="*/ 1611868 w 10745788"/>
              <a:gd name="connsiteY42" fmla="*/ 1325563 h 1325563"/>
              <a:gd name="connsiteX43" fmla="*/ 799964 w 10745788"/>
              <a:gd name="connsiteY43" fmla="*/ 1325563 h 1325563"/>
              <a:gd name="connsiteX44" fmla="*/ 0 w 10745788"/>
              <a:gd name="connsiteY44" fmla="*/ 1325563 h 1325563"/>
              <a:gd name="connsiteX45" fmla="*/ 0 w 10745788"/>
              <a:gd name="connsiteY45" fmla="*/ 910220 h 1325563"/>
              <a:gd name="connsiteX46" fmla="*/ 0 w 10745788"/>
              <a:gd name="connsiteY46" fmla="*/ 441854 h 1325563"/>
              <a:gd name="connsiteX47" fmla="*/ 0 w 10745788"/>
              <a:gd name="connsiteY47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45788" h="1325563" extrusionOk="0">
                <a:moveTo>
                  <a:pt x="0" y="0"/>
                </a:moveTo>
                <a:cubicBezTo>
                  <a:pt x="105864" y="-41694"/>
                  <a:pt x="217348" y="21111"/>
                  <a:pt x="382072" y="0"/>
                </a:cubicBezTo>
                <a:cubicBezTo>
                  <a:pt x="546796" y="-21111"/>
                  <a:pt x="813899" y="33405"/>
                  <a:pt x="1193976" y="0"/>
                </a:cubicBezTo>
                <a:cubicBezTo>
                  <a:pt x="1574053" y="-33405"/>
                  <a:pt x="1331305" y="10635"/>
                  <a:pt x="1468591" y="0"/>
                </a:cubicBezTo>
                <a:cubicBezTo>
                  <a:pt x="1605878" y="-10635"/>
                  <a:pt x="1802432" y="41877"/>
                  <a:pt x="2065579" y="0"/>
                </a:cubicBezTo>
                <a:cubicBezTo>
                  <a:pt x="2328726" y="-41877"/>
                  <a:pt x="2444612" y="35266"/>
                  <a:pt x="2555110" y="0"/>
                </a:cubicBezTo>
                <a:cubicBezTo>
                  <a:pt x="2665608" y="-35266"/>
                  <a:pt x="2790019" y="4694"/>
                  <a:pt x="2937182" y="0"/>
                </a:cubicBezTo>
                <a:cubicBezTo>
                  <a:pt x="3084345" y="-4694"/>
                  <a:pt x="3432139" y="25786"/>
                  <a:pt x="3749086" y="0"/>
                </a:cubicBezTo>
                <a:cubicBezTo>
                  <a:pt x="4066033" y="-25786"/>
                  <a:pt x="4207596" y="34462"/>
                  <a:pt x="4346074" y="0"/>
                </a:cubicBezTo>
                <a:cubicBezTo>
                  <a:pt x="4484552" y="-34462"/>
                  <a:pt x="4730458" y="46115"/>
                  <a:pt x="4943062" y="0"/>
                </a:cubicBezTo>
                <a:cubicBezTo>
                  <a:pt x="5155666" y="-46115"/>
                  <a:pt x="5155965" y="9701"/>
                  <a:pt x="5217677" y="0"/>
                </a:cubicBezTo>
                <a:cubicBezTo>
                  <a:pt x="5279390" y="-9701"/>
                  <a:pt x="5476339" y="37709"/>
                  <a:pt x="5599750" y="0"/>
                </a:cubicBezTo>
                <a:cubicBezTo>
                  <a:pt x="5723161" y="-37709"/>
                  <a:pt x="5813885" y="23206"/>
                  <a:pt x="5874364" y="0"/>
                </a:cubicBezTo>
                <a:cubicBezTo>
                  <a:pt x="5934843" y="-23206"/>
                  <a:pt x="6440730" y="5158"/>
                  <a:pt x="6686268" y="0"/>
                </a:cubicBezTo>
                <a:cubicBezTo>
                  <a:pt x="6931806" y="-5158"/>
                  <a:pt x="6878731" y="26066"/>
                  <a:pt x="6960883" y="0"/>
                </a:cubicBezTo>
                <a:cubicBezTo>
                  <a:pt x="7043035" y="-26066"/>
                  <a:pt x="7556381" y="77737"/>
                  <a:pt x="7772787" y="0"/>
                </a:cubicBezTo>
                <a:cubicBezTo>
                  <a:pt x="7989193" y="-77737"/>
                  <a:pt x="8056314" y="26346"/>
                  <a:pt x="8154859" y="0"/>
                </a:cubicBezTo>
                <a:cubicBezTo>
                  <a:pt x="8253404" y="-26346"/>
                  <a:pt x="8293981" y="16549"/>
                  <a:pt x="8429474" y="0"/>
                </a:cubicBezTo>
                <a:cubicBezTo>
                  <a:pt x="8564968" y="-16549"/>
                  <a:pt x="8614721" y="31307"/>
                  <a:pt x="8704088" y="0"/>
                </a:cubicBezTo>
                <a:cubicBezTo>
                  <a:pt x="8793455" y="-31307"/>
                  <a:pt x="9086846" y="23548"/>
                  <a:pt x="9301077" y="0"/>
                </a:cubicBezTo>
                <a:cubicBezTo>
                  <a:pt x="9515308" y="-23548"/>
                  <a:pt x="9565041" y="17711"/>
                  <a:pt x="9790607" y="0"/>
                </a:cubicBezTo>
                <a:cubicBezTo>
                  <a:pt x="10016173" y="-17711"/>
                  <a:pt x="10542023" y="9935"/>
                  <a:pt x="10745788" y="0"/>
                </a:cubicBezTo>
                <a:cubicBezTo>
                  <a:pt x="10798674" y="99620"/>
                  <a:pt x="10743615" y="311531"/>
                  <a:pt x="10745788" y="441854"/>
                </a:cubicBezTo>
                <a:cubicBezTo>
                  <a:pt x="10747961" y="572177"/>
                  <a:pt x="10701088" y="693251"/>
                  <a:pt x="10745788" y="857197"/>
                </a:cubicBezTo>
                <a:cubicBezTo>
                  <a:pt x="10790488" y="1021143"/>
                  <a:pt x="10738815" y="1147738"/>
                  <a:pt x="10745788" y="1325563"/>
                </a:cubicBezTo>
                <a:cubicBezTo>
                  <a:pt x="10428669" y="1375134"/>
                  <a:pt x="10149965" y="1277563"/>
                  <a:pt x="9933884" y="1325563"/>
                </a:cubicBezTo>
                <a:cubicBezTo>
                  <a:pt x="9717803" y="1373563"/>
                  <a:pt x="9747501" y="1322663"/>
                  <a:pt x="9659269" y="1325563"/>
                </a:cubicBezTo>
                <a:cubicBezTo>
                  <a:pt x="9571038" y="1328463"/>
                  <a:pt x="9395739" y="1271594"/>
                  <a:pt x="9169739" y="1325563"/>
                </a:cubicBezTo>
                <a:cubicBezTo>
                  <a:pt x="8943739" y="1379532"/>
                  <a:pt x="8790794" y="1267928"/>
                  <a:pt x="8680209" y="1325563"/>
                </a:cubicBezTo>
                <a:cubicBezTo>
                  <a:pt x="8569624" y="1383198"/>
                  <a:pt x="8270051" y="1298999"/>
                  <a:pt x="7868305" y="1325563"/>
                </a:cubicBezTo>
                <a:cubicBezTo>
                  <a:pt x="7466559" y="1352127"/>
                  <a:pt x="7523783" y="1284904"/>
                  <a:pt x="7271317" y="1325563"/>
                </a:cubicBezTo>
                <a:cubicBezTo>
                  <a:pt x="7018851" y="1366222"/>
                  <a:pt x="7058744" y="1295541"/>
                  <a:pt x="6996702" y="1325563"/>
                </a:cubicBezTo>
                <a:cubicBezTo>
                  <a:pt x="6934660" y="1355585"/>
                  <a:pt x="6721672" y="1285599"/>
                  <a:pt x="6507172" y="1325563"/>
                </a:cubicBezTo>
                <a:cubicBezTo>
                  <a:pt x="6292672" y="1365527"/>
                  <a:pt x="6008393" y="1323653"/>
                  <a:pt x="5695268" y="1325563"/>
                </a:cubicBezTo>
                <a:cubicBezTo>
                  <a:pt x="5382143" y="1327473"/>
                  <a:pt x="5490388" y="1313862"/>
                  <a:pt x="5420653" y="1325563"/>
                </a:cubicBezTo>
                <a:cubicBezTo>
                  <a:pt x="5350919" y="1337264"/>
                  <a:pt x="5229269" y="1282683"/>
                  <a:pt x="5038581" y="1325563"/>
                </a:cubicBezTo>
                <a:cubicBezTo>
                  <a:pt x="4847893" y="1368443"/>
                  <a:pt x="4571181" y="1281853"/>
                  <a:pt x="4441592" y="1325563"/>
                </a:cubicBezTo>
                <a:cubicBezTo>
                  <a:pt x="4312003" y="1369273"/>
                  <a:pt x="4151610" y="1290233"/>
                  <a:pt x="4059520" y="1325563"/>
                </a:cubicBezTo>
                <a:cubicBezTo>
                  <a:pt x="3967430" y="1360893"/>
                  <a:pt x="3668433" y="1252637"/>
                  <a:pt x="3355074" y="1325563"/>
                </a:cubicBezTo>
                <a:cubicBezTo>
                  <a:pt x="3041715" y="1398489"/>
                  <a:pt x="2889404" y="1313513"/>
                  <a:pt x="2758086" y="1325563"/>
                </a:cubicBezTo>
                <a:cubicBezTo>
                  <a:pt x="2626768" y="1337613"/>
                  <a:pt x="2586364" y="1296415"/>
                  <a:pt x="2483471" y="1325563"/>
                </a:cubicBezTo>
                <a:cubicBezTo>
                  <a:pt x="2380579" y="1354711"/>
                  <a:pt x="2175838" y="1320222"/>
                  <a:pt x="1886483" y="1325563"/>
                </a:cubicBezTo>
                <a:cubicBezTo>
                  <a:pt x="1597128" y="1330904"/>
                  <a:pt x="1667562" y="1293562"/>
                  <a:pt x="1611868" y="1325563"/>
                </a:cubicBezTo>
                <a:cubicBezTo>
                  <a:pt x="1556175" y="1357564"/>
                  <a:pt x="1142261" y="1313612"/>
                  <a:pt x="799964" y="1325563"/>
                </a:cubicBezTo>
                <a:cubicBezTo>
                  <a:pt x="457667" y="1337514"/>
                  <a:pt x="307871" y="1242867"/>
                  <a:pt x="0" y="1325563"/>
                </a:cubicBezTo>
                <a:cubicBezTo>
                  <a:pt x="-37797" y="1229516"/>
                  <a:pt x="44970" y="1084256"/>
                  <a:pt x="0" y="910220"/>
                </a:cubicBezTo>
                <a:cubicBezTo>
                  <a:pt x="-44970" y="736184"/>
                  <a:pt x="21709" y="546502"/>
                  <a:pt x="0" y="441854"/>
                </a:cubicBezTo>
                <a:cubicBezTo>
                  <a:pt x="-21709" y="337206"/>
                  <a:pt x="24863" y="118844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77810203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schoolscape</a:t>
            </a:r>
            <a:r>
              <a:rPr lang="en-US" dirty="0"/>
              <a:t>? (TL;DR)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AD46979-9338-C3EA-4CD3-245D6164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440" cy="4351338"/>
          </a:xfrm>
        </p:spPr>
        <p:txBody>
          <a:bodyPr anchor="ctr"/>
          <a:lstStyle/>
          <a:p>
            <a:r>
              <a:rPr lang="en-US" dirty="0"/>
              <a:t>A </a:t>
            </a:r>
            <a:r>
              <a:rPr lang="en-US" dirty="0" err="1"/>
              <a:t>schoolscape</a:t>
            </a:r>
            <a:r>
              <a:rPr lang="en-US" dirty="0"/>
              <a:t> refers to the visible use of written language in an educational setting. This includes signs, posters, and displays within and outside schools. </a:t>
            </a:r>
          </a:p>
          <a:p>
            <a:r>
              <a:rPr lang="en-US" dirty="0"/>
              <a:t>In language education, noticing the </a:t>
            </a:r>
            <a:r>
              <a:rPr lang="en-US" dirty="0" err="1"/>
              <a:t>schoolscape</a:t>
            </a:r>
            <a:r>
              <a:rPr lang="en-US" dirty="0"/>
              <a:t> can help us understand which languages and identities are made visible and valued.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EBC99-DEAB-5739-DAA7-693E647C7C09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Achilleas Kostoulas | www.achilleaskostoulas.com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079582-E717-1595-60D4-1A28EF30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7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00F037-62D5-08FA-18C0-6FA8CBC8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46441" cy="1107328"/>
          </a:xfrm>
          <a:custGeom>
            <a:avLst/>
            <a:gdLst>
              <a:gd name="connsiteX0" fmla="*/ 0 w 10746441"/>
              <a:gd name="connsiteY0" fmla="*/ 0 h 1107328"/>
              <a:gd name="connsiteX1" fmla="*/ 382096 w 10746441"/>
              <a:gd name="connsiteY1" fmla="*/ 0 h 1107328"/>
              <a:gd name="connsiteX2" fmla="*/ 1194049 w 10746441"/>
              <a:gd name="connsiteY2" fmla="*/ 0 h 1107328"/>
              <a:gd name="connsiteX3" fmla="*/ 2006002 w 10746441"/>
              <a:gd name="connsiteY3" fmla="*/ 0 h 1107328"/>
              <a:gd name="connsiteX4" fmla="*/ 2603027 w 10746441"/>
              <a:gd name="connsiteY4" fmla="*/ 0 h 1107328"/>
              <a:gd name="connsiteX5" fmla="*/ 3200051 w 10746441"/>
              <a:gd name="connsiteY5" fmla="*/ 0 h 1107328"/>
              <a:gd name="connsiteX6" fmla="*/ 3474683 w 10746441"/>
              <a:gd name="connsiteY6" fmla="*/ 0 h 1107328"/>
              <a:gd name="connsiteX7" fmla="*/ 4286636 w 10746441"/>
              <a:gd name="connsiteY7" fmla="*/ 0 h 1107328"/>
              <a:gd name="connsiteX8" fmla="*/ 4668732 w 10746441"/>
              <a:gd name="connsiteY8" fmla="*/ 0 h 1107328"/>
              <a:gd name="connsiteX9" fmla="*/ 4943363 w 10746441"/>
              <a:gd name="connsiteY9" fmla="*/ 0 h 1107328"/>
              <a:gd name="connsiteX10" fmla="*/ 5325459 w 10746441"/>
              <a:gd name="connsiteY10" fmla="*/ 0 h 1107328"/>
              <a:gd name="connsiteX11" fmla="*/ 5922483 w 10746441"/>
              <a:gd name="connsiteY11" fmla="*/ 0 h 1107328"/>
              <a:gd name="connsiteX12" fmla="*/ 6734436 w 10746441"/>
              <a:gd name="connsiteY12" fmla="*/ 0 h 1107328"/>
              <a:gd name="connsiteX13" fmla="*/ 7546390 w 10746441"/>
              <a:gd name="connsiteY13" fmla="*/ 0 h 1107328"/>
              <a:gd name="connsiteX14" fmla="*/ 8358343 w 10746441"/>
              <a:gd name="connsiteY14" fmla="*/ 0 h 1107328"/>
              <a:gd name="connsiteX15" fmla="*/ 8740439 w 10746441"/>
              <a:gd name="connsiteY15" fmla="*/ 0 h 1107328"/>
              <a:gd name="connsiteX16" fmla="*/ 9552392 w 10746441"/>
              <a:gd name="connsiteY16" fmla="*/ 0 h 1107328"/>
              <a:gd name="connsiteX17" fmla="*/ 9934488 w 10746441"/>
              <a:gd name="connsiteY17" fmla="*/ 0 h 1107328"/>
              <a:gd name="connsiteX18" fmla="*/ 10746441 w 10746441"/>
              <a:gd name="connsiteY18" fmla="*/ 0 h 1107328"/>
              <a:gd name="connsiteX19" fmla="*/ 10746441 w 10746441"/>
              <a:gd name="connsiteY19" fmla="*/ 542591 h 1107328"/>
              <a:gd name="connsiteX20" fmla="*/ 10746441 w 10746441"/>
              <a:gd name="connsiteY20" fmla="*/ 1107328 h 1107328"/>
              <a:gd name="connsiteX21" fmla="*/ 10041952 w 10746441"/>
              <a:gd name="connsiteY21" fmla="*/ 1107328 h 1107328"/>
              <a:gd name="connsiteX22" fmla="*/ 9552392 w 10746441"/>
              <a:gd name="connsiteY22" fmla="*/ 1107328 h 1107328"/>
              <a:gd name="connsiteX23" fmla="*/ 9170296 w 10746441"/>
              <a:gd name="connsiteY23" fmla="*/ 1107328 h 1107328"/>
              <a:gd name="connsiteX24" fmla="*/ 8680736 w 10746441"/>
              <a:gd name="connsiteY24" fmla="*/ 1107328 h 1107328"/>
              <a:gd name="connsiteX25" fmla="*/ 7976247 w 10746441"/>
              <a:gd name="connsiteY25" fmla="*/ 1107328 h 1107328"/>
              <a:gd name="connsiteX26" fmla="*/ 7701616 w 10746441"/>
              <a:gd name="connsiteY26" fmla="*/ 1107328 h 1107328"/>
              <a:gd name="connsiteX27" fmla="*/ 6997127 w 10746441"/>
              <a:gd name="connsiteY27" fmla="*/ 1107328 h 1107328"/>
              <a:gd name="connsiteX28" fmla="*/ 6722496 w 10746441"/>
              <a:gd name="connsiteY28" fmla="*/ 1107328 h 1107328"/>
              <a:gd name="connsiteX29" fmla="*/ 5910543 w 10746441"/>
              <a:gd name="connsiteY29" fmla="*/ 1107328 h 1107328"/>
              <a:gd name="connsiteX30" fmla="*/ 5313518 w 10746441"/>
              <a:gd name="connsiteY30" fmla="*/ 1107328 h 1107328"/>
              <a:gd name="connsiteX31" fmla="*/ 4716494 w 10746441"/>
              <a:gd name="connsiteY31" fmla="*/ 1107328 h 1107328"/>
              <a:gd name="connsiteX32" fmla="*/ 4441862 w 10746441"/>
              <a:gd name="connsiteY32" fmla="*/ 1107328 h 1107328"/>
              <a:gd name="connsiteX33" fmla="*/ 4167231 w 10746441"/>
              <a:gd name="connsiteY33" fmla="*/ 1107328 h 1107328"/>
              <a:gd name="connsiteX34" fmla="*/ 3677671 w 10746441"/>
              <a:gd name="connsiteY34" fmla="*/ 1107328 h 1107328"/>
              <a:gd name="connsiteX35" fmla="*/ 3295575 w 10746441"/>
              <a:gd name="connsiteY35" fmla="*/ 1107328 h 1107328"/>
              <a:gd name="connsiteX36" fmla="*/ 2591086 w 10746441"/>
              <a:gd name="connsiteY36" fmla="*/ 1107328 h 1107328"/>
              <a:gd name="connsiteX37" fmla="*/ 2101526 w 10746441"/>
              <a:gd name="connsiteY37" fmla="*/ 1107328 h 1107328"/>
              <a:gd name="connsiteX38" fmla="*/ 1826895 w 10746441"/>
              <a:gd name="connsiteY38" fmla="*/ 1107328 h 1107328"/>
              <a:gd name="connsiteX39" fmla="*/ 1014942 w 10746441"/>
              <a:gd name="connsiteY39" fmla="*/ 1107328 h 1107328"/>
              <a:gd name="connsiteX40" fmla="*/ 0 w 10746441"/>
              <a:gd name="connsiteY40" fmla="*/ 1107328 h 1107328"/>
              <a:gd name="connsiteX41" fmla="*/ 0 w 10746441"/>
              <a:gd name="connsiteY41" fmla="*/ 531517 h 1107328"/>
              <a:gd name="connsiteX42" fmla="*/ 0 w 10746441"/>
              <a:gd name="connsiteY42" fmla="*/ 0 h 110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6441" h="1107328" extrusionOk="0">
                <a:moveTo>
                  <a:pt x="0" y="0"/>
                </a:moveTo>
                <a:cubicBezTo>
                  <a:pt x="77286" y="-42279"/>
                  <a:pt x="225210" y="39763"/>
                  <a:pt x="382096" y="0"/>
                </a:cubicBezTo>
                <a:cubicBezTo>
                  <a:pt x="538982" y="-39763"/>
                  <a:pt x="831445" y="71568"/>
                  <a:pt x="1194049" y="0"/>
                </a:cubicBezTo>
                <a:cubicBezTo>
                  <a:pt x="1556653" y="-71568"/>
                  <a:pt x="1646798" y="38175"/>
                  <a:pt x="2006002" y="0"/>
                </a:cubicBezTo>
                <a:cubicBezTo>
                  <a:pt x="2365206" y="-38175"/>
                  <a:pt x="2309045" y="3749"/>
                  <a:pt x="2603027" y="0"/>
                </a:cubicBezTo>
                <a:cubicBezTo>
                  <a:pt x="2897009" y="-3749"/>
                  <a:pt x="3074158" y="60537"/>
                  <a:pt x="3200051" y="0"/>
                </a:cubicBezTo>
                <a:cubicBezTo>
                  <a:pt x="3325944" y="-60537"/>
                  <a:pt x="3405163" y="4808"/>
                  <a:pt x="3474683" y="0"/>
                </a:cubicBezTo>
                <a:cubicBezTo>
                  <a:pt x="3544203" y="-4808"/>
                  <a:pt x="3996919" y="48624"/>
                  <a:pt x="4286636" y="0"/>
                </a:cubicBezTo>
                <a:cubicBezTo>
                  <a:pt x="4576353" y="-48624"/>
                  <a:pt x="4482743" y="10909"/>
                  <a:pt x="4668732" y="0"/>
                </a:cubicBezTo>
                <a:cubicBezTo>
                  <a:pt x="4854721" y="-10909"/>
                  <a:pt x="4819593" y="27486"/>
                  <a:pt x="4943363" y="0"/>
                </a:cubicBezTo>
                <a:cubicBezTo>
                  <a:pt x="5067133" y="-27486"/>
                  <a:pt x="5190492" y="20298"/>
                  <a:pt x="5325459" y="0"/>
                </a:cubicBezTo>
                <a:cubicBezTo>
                  <a:pt x="5460426" y="-20298"/>
                  <a:pt x="5797789" y="69576"/>
                  <a:pt x="5922483" y="0"/>
                </a:cubicBezTo>
                <a:cubicBezTo>
                  <a:pt x="6047177" y="-69576"/>
                  <a:pt x="6512541" y="25620"/>
                  <a:pt x="6734436" y="0"/>
                </a:cubicBezTo>
                <a:cubicBezTo>
                  <a:pt x="6956331" y="-25620"/>
                  <a:pt x="7146274" y="70005"/>
                  <a:pt x="7546390" y="0"/>
                </a:cubicBezTo>
                <a:cubicBezTo>
                  <a:pt x="7946506" y="-70005"/>
                  <a:pt x="8184002" y="10927"/>
                  <a:pt x="8358343" y="0"/>
                </a:cubicBezTo>
                <a:cubicBezTo>
                  <a:pt x="8532684" y="-10927"/>
                  <a:pt x="8585485" y="4062"/>
                  <a:pt x="8740439" y="0"/>
                </a:cubicBezTo>
                <a:cubicBezTo>
                  <a:pt x="8895393" y="-4062"/>
                  <a:pt x="9327077" y="55194"/>
                  <a:pt x="9552392" y="0"/>
                </a:cubicBezTo>
                <a:cubicBezTo>
                  <a:pt x="9777707" y="-55194"/>
                  <a:pt x="9850267" y="29189"/>
                  <a:pt x="9934488" y="0"/>
                </a:cubicBezTo>
                <a:cubicBezTo>
                  <a:pt x="10018709" y="-29189"/>
                  <a:pt x="10430994" y="9616"/>
                  <a:pt x="10746441" y="0"/>
                </a:cubicBezTo>
                <a:cubicBezTo>
                  <a:pt x="10785243" y="233702"/>
                  <a:pt x="10727342" y="301297"/>
                  <a:pt x="10746441" y="542591"/>
                </a:cubicBezTo>
                <a:cubicBezTo>
                  <a:pt x="10765540" y="783885"/>
                  <a:pt x="10703469" y="873646"/>
                  <a:pt x="10746441" y="1107328"/>
                </a:cubicBezTo>
                <a:cubicBezTo>
                  <a:pt x="10422981" y="1155735"/>
                  <a:pt x="10359269" y="1049795"/>
                  <a:pt x="10041952" y="1107328"/>
                </a:cubicBezTo>
                <a:cubicBezTo>
                  <a:pt x="9724635" y="1164861"/>
                  <a:pt x="9778533" y="1050518"/>
                  <a:pt x="9552392" y="1107328"/>
                </a:cubicBezTo>
                <a:cubicBezTo>
                  <a:pt x="9326251" y="1164138"/>
                  <a:pt x="9287685" y="1090876"/>
                  <a:pt x="9170296" y="1107328"/>
                </a:cubicBezTo>
                <a:cubicBezTo>
                  <a:pt x="9052907" y="1123780"/>
                  <a:pt x="8897228" y="1073171"/>
                  <a:pt x="8680736" y="1107328"/>
                </a:cubicBezTo>
                <a:cubicBezTo>
                  <a:pt x="8464244" y="1141485"/>
                  <a:pt x="8239234" y="1104830"/>
                  <a:pt x="7976247" y="1107328"/>
                </a:cubicBezTo>
                <a:cubicBezTo>
                  <a:pt x="7713260" y="1109826"/>
                  <a:pt x="7833409" y="1093041"/>
                  <a:pt x="7701616" y="1107328"/>
                </a:cubicBezTo>
                <a:cubicBezTo>
                  <a:pt x="7569823" y="1121615"/>
                  <a:pt x="7294316" y="1043586"/>
                  <a:pt x="6997127" y="1107328"/>
                </a:cubicBezTo>
                <a:cubicBezTo>
                  <a:pt x="6699938" y="1171070"/>
                  <a:pt x="6801877" y="1095049"/>
                  <a:pt x="6722496" y="1107328"/>
                </a:cubicBezTo>
                <a:cubicBezTo>
                  <a:pt x="6643115" y="1119607"/>
                  <a:pt x="6289324" y="1037039"/>
                  <a:pt x="5910543" y="1107328"/>
                </a:cubicBezTo>
                <a:cubicBezTo>
                  <a:pt x="5531762" y="1177617"/>
                  <a:pt x="5565298" y="1068446"/>
                  <a:pt x="5313518" y="1107328"/>
                </a:cubicBezTo>
                <a:cubicBezTo>
                  <a:pt x="5061739" y="1146210"/>
                  <a:pt x="4926515" y="1051435"/>
                  <a:pt x="4716494" y="1107328"/>
                </a:cubicBezTo>
                <a:cubicBezTo>
                  <a:pt x="4506473" y="1163221"/>
                  <a:pt x="4577879" y="1096041"/>
                  <a:pt x="4441862" y="1107328"/>
                </a:cubicBezTo>
                <a:cubicBezTo>
                  <a:pt x="4305845" y="1118615"/>
                  <a:pt x="4258031" y="1097395"/>
                  <a:pt x="4167231" y="1107328"/>
                </a:cubicBezTo>
                <a:cubicBezTo>
                  <a:pt x="4076431" y="1117261"/>
                  <a:pt x="3838566" y="1070078"/>
                  <a:pt x="3677671" y="1107328"/>
                </a:cubicBezTo>
                <a:cubicBezTo>
                  <a:pt x="3516776" y="1144578"/>
                  <a:pt x="3399813" y="1096020"/>
                  <a:pt x="3295575" y="1107328"/>
                </a:cubicBezTo>
                <a:cubicBezTo>
                  <a:pt x="3191337" y="1118636"/>
                  <a:pt x="2745227" y="1101509"/>
                  <a:pt x="2591086" y="1107328"/>
                </a:cubicBezTo>
                <a:cubicBezTo>
                  <a:pt x="2436945" y="1113147"/>
                  <a:pt x="2302645" y="1061087"/>
                  <a:pt x="2101526" y="1107328"/>
                </a:cubicBezTo>
                <a:cubicBezTo>
                  <a:pt x="1900407" y="1153569"/>
                  <a:pt x="1928550" y="1080885"/>
                  <a:pt x="1826895" y="1107328"/>
                </a:cubicBezTo>
                <a:cubicBezTo>
                  <a:pt x="1725240" y="1133771"/>
                  <a:pt x="1217139" y="1027198"/>
                  <a:pt x="1014942" y="1107328"/>
                </a:cubicBezTo>
                <a:cubicBezTo>
                  <a:pt x="812745" y="1187458"/>
                  <a:pt x="300704" y="1006959"/>
                  <a:pt x="0" y="1107328"/>
                </a:cubicBezTo>
                <a:cubicBezTo>
                  <a:pt x="-42335" y="961365"/>
                  <a:pt x="32412" y="762605"/>
                  <a:pt x="0" y="531517"/>
                </a:cubicBezTo>
                <a:cubicBezTo>
                  <a:pt x="-32412" y="300429"/>
                  <a:pt x="21761" y="219646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776967499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Some academic definitions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91B4A0-C6F4-6C2E-5921-92AE232CA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78"/>
            <a:ext cx="11190194" cy="4351338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Schoolscapes</a:t>
            </a:r>
            <a:r>
              <a:rPr lang="en-US" dirty="0"/>
              <a:t> refer to the material, linguistic, and visual environment of schools, including classroom walls, noticeboards, signage, and other semiotic resources.” (</a:t>
            </a:r>
            <a:r>
              <a:rPr lang="en-GB" dirty="0"/>
              <a:t>Szabó, 2015, p. 24). 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schoolscape</a:t>
            </a:r>
            <a:r>
              <a:rPr lang="en-US" dirty="0"/>
              <a:t> is “the school-based environment where place and text, both written (graphic) and oral, constitute, reproduce, and transform language ideologies” (Brown, 2012, p. 282)</a:t>
            </a:r>
          </a:p>
          <a:p>
            <a:r>
              <a:rPr lang="en-US" dirty="0"/>
              <a:t>“</a:t>
            </a:r>
            <a:r>
              <a:rPr lang="en-US" dirty="0" err="1"/>
              <a:t>Schoolscapes</a:t>
            </a:r>
            <a:r>
              <a:rPr lang="en-US" dirty="0"/>
              <a:t> are a type of linguistic landscape that emerge in educational contexts and reflect both top-down policies and bottom-up practices of multilingualism.” (Gorter, &amp; </a:t>
            </a:r>
            <a:r>
              <a:rPr lang="en-US" dirty="0" err="1"/>
              <a:t>Cenoz</a:t>
            </a:r>
            <a:r>
              <a:rPr lang="en-US" dirty="0"/>
              <a:t>, 2015, p. 65).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7B6DC-AFDA-14C4-7B4E-006828DFF2A5}"/>
              </a:ext>
            </a:extLst>
          </p:cNvPr>
          <p:cNvSpPr txBox="1"/>
          <p:nvPr/>
        </p:nvSpPr>
        <p:spPr>
          <a:xfrm>
            <a:off x="838199" y="5550195"/>
            <a:ext cx="11353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spcBef>
                <a:spcPts val="0"/>
              </a:spcBef>
              <a:buNone/>
            </a:pPr>
            <a:r>
              <a:rPr lang="en-US" sz="1100" dirty="0">
                <a:solidFill>
                  <a:srgbClr val="FFFFFF"/>
                </a:solidFill>
              </a:rPr>
              <a:t>Brown, K. D. (2012). The linguistic landscape of educational spaces: Language revitalization and schools in southeastern Estonia. In D. Gorter, H. F. Marten, L. Van </a:t>
            </a:r>
            <a:r>
              <a:rPr lang="en-US" sz="1100" dirty="0" err="1">
                <a:solidFill>
                  <a:srgbClr val="FFFFFF"/>
                </a:solidFill>
              </a:rPr>
              <a:t>Mensel</a:t>
            </a:r>
            <a:r>
              <a:rPr lang="en-US" sz="1100" dirty="0">
                <a:solidFill>
                  <a:srgbClr val="FFFFFF"/>
                </a:solidFill>
              </a:rPr>
              <a:t> (Eds), </a:t>
            </a:r>
            <a:r>
              <a:rPr lang="en-US" sz="1100" i="1" dirty="0">
                <a:solidFill>
                  <a:srgbClr val="FFFFFF"/>
                </a:solidFill>
              </a:rPr>
              <a:t>Minority languages in the linguistic landscape </a:t>
            </a:r>
            <a:r>
              <a:rPr lang="en-US" sz="1100" dirty="0">
                <a:solidFill>
                  <a:srgbClr val="FFFFFF"/>
                </a:solidFill>
              </a:rPr>
              <a:t>(pp. 281-298). Palgrave Macmillan.</a:t>
            </a:r>
          </a:p>
          <a:p>
            <a:pPr marL="179388" indent="-179388">
              <a:spcBef>
                <a:spcPts val="0"/>
              </a:spcBef>
              <a:buNone/>
            </a:pPr>
            <a:r>
              <a:rPr lang="en-US" sz="1100" dirty="0">
                <a:solidFill>
                  <a:srgbClr val="FFFFFF"/>
                </a:solidFill>
              </a:rPr>
              <a:t>Gorter, D., &amp; </a:t>
            </a:r>
            <a:r>
              <a:rPr lang="en-US" sz="1100" dirty="0" err="1">
                <a:solidFill>
                  <a:srgbClr val="FFFFFF"/>
                </a:solidFill>
              </a:rPr>
              <a:t>Cenoz</a:t>
            </a:r>
            <a:r>
              <a:rPr lang="en-US" sz="1100" dirty="0">
                <a:solidFill>
                  <a:srgbClr val="FFFFFF"/>
                </a:solidFill>
              </a:rPr>
              <a:t>, J. (2015). Translanguaging and linguistic landscapes. </a:t>
            </a:r>
            <a:r>
              <a:rPr lang="en-US" sz="1100" i="1" dirty="0">
                <a:solidFill>
                  <a:srgbClr val="FFFFFF"/>
                </a:solidFill>
              </a:rPr>
              <a:t>Linguistic Landscape</a:t>
            </a:r>
            <a:r>
              <a:rPr lang="en-US" sz="1100" dirty="0">
                <a:solidFill>
                  <a:srgbClr val="FFFFFF"/>
                </a:solidFill>
              </a:rPr>
              <a:t>, </a:t>
            </a:r>
            <a:r>
              <a:rPr lang="en-US" sz="1100" i="1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(1–2), 54–74.</a:t>
            </a:r>
          </a:p>
          <a:p>
            <a:pPr marL="179388" indent="-179388">
              <a:spcBef>
                <a:spcPts val="0"/>
              </a:spcBef>
              <a:buNone/>
            </a:pPr>
            <a:r>
              <a:rPr lang="en-US" sz="1100" dirty="0">
                <a:solidFill>
                  <a:srgbClr val="FFFFFF"/>
                </a:solidFill>
              </a:rPr>
              <a:t>Szabó, T. P. (2015). The management of diversity in </a:t>
            </a:r>
            <a:r>
              <a:rPr lang="en-US" sz="1100" dirty="0" err="1">
                <a:solidFill>
                  <a:srgbClr val="FFFFFF"/>
                </a:solidFill>
              </a:rPr>
              <a:t>schoolscapes</a:t>
            </a:r>
            <a:r>
              <a:rPr lang="en-US" sz="1100" dirty="0">
                <a:solidFill>
                  <a:srgbClr val="FFFFFF"/>
                </a:solidFill>
              </a:rPr>
              <a:t>: An analysis of Hungarian practices. </a:t>
            </a:r>
            <a:r>
              <a:rPr lang="en-US" sz="1100" i="1" dirty="0">
                <a:solidFill>
                  <a:srgbClr val="FFFFFF"/>
                </a:solidFill>
              </a:rPr>
              <a:t>Apples – Journal of Applied Language Studies</a:t>
            </a:r>
            <a:r>
              <a:rPr lang="en-US" sz="1100" dirty="0">
                <a:solidFill>
                  <a:srgbClr val="FFFFFF"/>
                </a:solidFill>
              </a:rPr>
              <a:t>, </a:t>
            </a:r>
            <a:r>
              <a:rPr lang="en-US" sz="1100" i="1" dirty="0">
                <a:solidFill>
                  <a:srgbClr val="FFFFFF"/>
                </a:solidFill>
              </a:rPr>
              <a:t>9</a:t>
            </a:r>
            <a:r>
              <a:rPr lang="en-US" sz="1100" dirty="0">
                <a:solidFill>
                  <a:srgbClr val="FFFFFF"/>
                </a:solidFill>
              </a:rPr>
              <a:t>(1), 23–51.</a:t>
            </a:r>
            <a:endParaRPr lang="el-GR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25BCF-8936-6485-A816-83B83502F165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Achilleas Kostoulas | www.achilleaskostoulas.com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4153446-C7F7-48BB-ECD5-2B11F039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0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1B01EB-03C7-0A8E-4245-D0DC4436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connect to language ideology?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E78CE1-8AD7-D056-D0BA-344C9CB3D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Linguistic landscapes are </a:t>
            </a:r>
            <a:r>
              <a:rPr lang="en-US" dirty="0">
                <a:solidFill>
                  <a:srgbClr val="B38866"/>
                </a:solidFill>
              </a:rPr>
              <a:t>not neutral</a:t>
            </a:r>
            <a:r>
              <a:rPr lang="en-US" dirty="0"/>
              <a:t>; they reflect ideologies about language, identity, and power. Analyzing them helps learners and teachers become aware of these hidden messages and opens conversations about </a:t>
            </a:r>
            <a:r>
              <a:rPr lang="en-US" dirty="0">
                <a:solidFill>
                  <a:srgbClr val="B38866"/>
                </a:solidFill>
              </a:rPr>
              <a:t>who belongs</a:t>
            </a:r>
            <a:r>
              <a:rPr lang="en-US" dirty="0"/>
              <a:t>, </a:t>
            </a:r>
            <a:r>
              <a:rPr lang="en-US" dirty="0">
                <a:solidFill>
                  <a:srgbClr val="B38866"/>
                </a:solidFill>
              </a:rPr>
              <a:t>which languages matter</a:t>
            </a:r>
            <a:r>
              <a:rPr lang="en-US" dirty="0"/>
              <a:t>, and how education can be </a:t>
            </a:r>
            <a:r>
              <a:rPr lang="en-US" dirty="0">
                <a:solidFill>
                  <a:srgbClr val="B38866"/>
                </a:solidFill>
              </a:rPr>
              <a:t>more inclusive</a:t>
            </a:r>
            <a:r>
              <a:rPr lang="en-US" b="1" dirty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5D58A-1019-5145-73B7-E0D535F78DF7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Achilleas Kostoulas | www.achilleaskostoulas.com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F0EF06-169E-A073-316C-492E4BE5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993E2E-B494-4325-5A3C-84C368BF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6440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How can we use </a:t>
            </a:r>
            <a:r>
              <a:rPr lang="en-US" dirty="0" err="1"/>
              <a:t>schoolscapes</a:t>
            </a:r>
            <a:r>
              <a:rPr lang="en-US" dirty="0"/>
              <a:t> in language education?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E0DFA2-CFE7-EEBA-3383-C06555C87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1506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Teachers can </a:t>
            </a:r>
            <a:r>
              <a:rPr lang="en-US" dirty="0">
                <a:solidFill>
                  <a:srgbClr val="B38866"/>
                </a:solidFill>
              </a:rPr>
              <a:t>use linguistic landscapes </a:t>
            </a:r>
            <a:r>
              <a:rPr lang="en-US" dirty="0"/>
              <a:t>to:</a:t>
            </a:r>
          </a:p>
          <a:p>
            <a:r>
              <a:rPr lang="en-US" dirty="0"/>
              <a:t>Raise learners' awareness of multilingualism in their communities.</a:t>
            </a:r>
          </a:p>
          <a:p>
            <a:r>
              <a:rPr lang="en-US" dirty="0"/>
              <a:t>Analyze which languages are visible or hidden in their environment.</a:t>
            </a:r>
          </a:p>
          <a:p>
            <a:r>
              <a:rPr lang="en-US" dirty="0"/>
              <a:t>Discuss issues of identity, inclusion, and language policy in a practical, engaging way.</a:t>
            </a:r>
          </a:p>
          <a:p>
            <a:endParaRPr lang="el-GR" dirty="0"/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700EA256-88E4-32AE-5452-CD0B63A5E8F1}"/>
              </a:ext>
            </a:extLst>
          </p:cNvPr>
          <p:cNvSpPr/>
          <p:nvPr/>
        </p:nvSpPr>
        <p:spPr>
          <a:xfrm>
            <a:off x="7758953" y="2394370"/>
            <a:ext cx="3953436" cy="3213847"/>
          </a:xfrm>
          <a:prstGeom prst="cloudCallout">
            <a:avLst>
              <a:gd name="adj1" fmla="val -66857"/>
              <a:gd name="adj2" fmla="val -529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A4447"/>
                </a:solidFill>
              </a:rPr>
              <a:t>Activities may include </a:t>
            </a:r>
            <a:r>
              <a:rPr lang="en-US" dirty="0">
                <a:solidFill>
                  <a:srgbClr val="B38866"/>
                </a:solidFill>
              </a:rPr>
              <a:t>photo walks</a:t>
            </a:r>
            <a:r>
              <a:rPr lang="en-US" dirty="0">
                <a:solidFill>
                  <a:srgbClr val="3A4447"/>
                </a:solidFill>
              </a:rPr>
              <a:t>, </a:t>
            </a:r>
            <a:r>
              <a:rPr lang="en-US" dirty="0">
                <a:solidFill>
                  <a:srgbClr val="B38866"/>
                </a:solidFill>
              </a:rPr>
              <a:t>poster analysis</a:t>
            </a:r>
            <a:r>
              <a:rPr lang="en-US" dirty="0">
                <a:solidFill>
                  <a:srgbClr val="3A4447"/>
                </a:solidFill>
              </a:rPr>
              <a:t>, and </a:t>
            </a:r>
            <a:r>
              <a:rPr lang="en-US" dirty="0">
                <a:solidFill>
                  <a:srgbClr val="B38866"/>
                </a:solidFill>
              </a:rPr>
              <a:t>reflective discussions </a:t>
            </a:r>
            <a:r>
              <a:rPr lang="en-US" dirty="0">
                <a:solidFill>
                  <a:srgbClr val="3A4447"/>
                </a:solidFill>
              </a:rPr>
              <a:t>linking learners’ real-world experiences to classroom content.</a:t>
            </a:r>
          </a:p>
          <a:p>
            <a:pPr algn="ctr"/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0ABDA-99EE-2348-BD47-6F9270409E48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Achilleas Kostoulas | www.achilleaskostoulas.com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E12344-5022-E5A8-4674-C610B0CC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7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663CA2-AB6C-5E16-5241-8E93284C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10934701" cy="1325563"/>
          </a:xfrm>
        </p:spPr>
        <p:txBody>
          <a:bodyPr>
            <a:normAutofit/>
          </a:bodyPr>
          <a:lstStyle/>
          <a:p>
            <a:r>
              <a:rPr lang="en-US" dirty="0"/>
              <a:t>What are some practical examples of linguistic landscape activities?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73F675-85D5-90A0-CE3C-123DDF751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314700" indent="-3314700">
              <a:buNone/>
            </a:pPr>
            <a:r>
              <a:rPr lang="en-US" dirty="0">
                <a:solidFill>
                  <a:srgbClr val="B38866"/>
                </a:solidFill>
              </a:rPr>
              <a:t>Photo documentation </a:t>
            </a:r>
            <a:r>
              <a:rPr lang="en-US" dirty="0"/>
              <a:t>	Learners photograph signs in their neighborhoods and analyze language choices.</a:t>
            </a:r>
          </a:p>
          <a:p>
            <a:pPr marL="3314700" indent="-3314700">
              <a:buNone/>
            </a:pPr>
            <a:r>
              <a:rPr lang="en-US" dirty="0">
                <a:solidFill>
                  <a:srgbClr val="B38866"/>
                </a:solidFill>
              </a:rPr>
              <a:t>Classroom audit</a:t>
            </a:r>
            <a:r>
              <a:rPr lang="en-US" dirty="0"/>
              <a:t>	Students list and discuss the languages present on school walls and materials.</a:t>
            </a:r>
          </a:p>
          <a:p>
            <a:pPr marL="3314700" indent="-3314700">
              <a:buNone/>
            </a:pPr>
            <a:r>
              <a:rPr lang="en-US" dirty="0">
                <a:solidFill>
                  <a:srgbClr val="B38866"/>
                </a:solidFill>
              </a:rPr>
              <a:t>Comparative projects</a:t>
            </a:r>
            <a:r>
              <a:rPr lang="en-US" dirty="0"/>
              <a:t>	Learners compare linguistic landscapes across neighborhoods or countries to explore cultural diversity and policy differences.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BBC00-35DD-87D2-F6E6-B539A29932DA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Achilleas Kostoulas | www.achilleaskostoulas.com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4431528-D103-DD44-BB57-8CE0DC5F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3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1B5C6E-2A7B-175B-FC93-D446A074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linguistic landscapes important for promoting inclusion?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2C7B0C-E0C8-41C8-07D4-FF668B90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44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Linguistic landscapes reveal </a:t>
            </a:r>
            <a:r>
              <a:rPr lang="en-US" dirty="0">
                <a:solidFill>
                  <a:srgbClr val="B38866"/>
                </a:solidFill>
              </a:rPr>
              <a:t>which languages are welcomed and legitimized</a:t>
            </a:r>
            <a:r>
              <a:rPr lang="en-US" dirty="0"/>
              <a:t> in a space, and which </a:t>
            </a:r>
            <a:r>
              <a:rPr lang="en-US" dirty="0">
                <a:solidFill>
                  <a:srgbClr val="B38866"/>
                </a:solidFill>
              </a:rPr>
              <a:t>are excluded</a:t>
            </a:r>
            <a:r>
              <a:rPr lang="en-US" dirty="0"/>
              <a:t>.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By engaging with these landscapes, teachers can </a:t>
            </a:r>
            <a:r>
              <a:rPr lang="en-US" dirty="0">
                <a:solidFill>
                  <a:srgbClr val="B38866"/>
                </a:solidFill>
              </a:rPr>
              <a:t>challenge monolingual norms</a:t>
            </a:r>
            <a:r>
              <a:rPr lang="en-US" dirty="0"/>
              <a:t> and help learners see their own languages as valuable, fostering a sense of belonging and validating multilingual identities.</a:t>
            </a: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E11C-98C9-8C3C-15C5-D090B954D7A6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Achilleas Kostoulas | www.achilleaskostoulas.com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A4A653-E8E7-DD19-2174-1EB54BC6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4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B4289D-8DEE-1742-3DF2-6C6A2BB0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8829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Examples of inclusive </a:t>
            </a:r>
            <a:r>
              <a:rPr lang="en-US" dirty="0" err="1"/>
              <a:t>schoolscapes</a:t>
            </a:r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CC3865-7DAC-D229-CEF6-5DA7F28250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1825625"/>
            <a:ext cx="10975042" cy="42121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2" anchorCtr="0" compatLnSpc="1">
            <a:prstTxWarp prst="textNoShape">
              <a:avLst/>
            </a:prstTxWarp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l-GR" sz="2000" dirty="0">
                <a:solidFill>
                  <a:srgbClr val="B38866"/>
                </a:solidFill>
              </a:rPr>
              <a:t>Things you might see:</a:t>
            </a:r>
            <a:endParaRPr lang="el-GR" altLang="el-GR" sz="2000" dirty="0">
              <a:solidFill>
                <a:srgbClr val="B38866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Classroom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signs</a:t>
            </a:r>
            <a:r>
              <a:rPr lang="el-GR" altLang="el-GR" sz="2000" dirty="0"/>
              <a:t> (</a:t>
            </a:r>
            <a:r>
              <a:rPr lang="el-GR" altLang="el-GR" sz="2000" dirty="0" err="1"/>
              <a:t>e.g</a:t>
            </a:r>
            <a:r>
              <a:rPr lang="el-GR" altLang="el-GR" sz="2000" dirty="0"/>
              <a:t>., “</a:t>
            </a:r>
            <a:r>
              <a:rPr lang="el-GR" altLang="el-GR" sz="2000" dirty="0" err="1"/>
              <a:t>Quiet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Zone</a:t>
            </a:r>
            <a:r>
              <a:rPr lang="el-GR" altLang="el-GR" sz="2000" dirty="0"/>
              <a:t>” / “Βιβλιοθήκη” / “</a:t>
            </a:r>
            <a:r>
              <a:rPr lang="ar-SA" altLang="el-GR" sz="2000" dirty="0"/>
              <a:t>لا تتحدث</a:t>
            </a:r>
            <a:r>
              <a:rPr lang="el-GR" altLang="el-GR" sz="2000" dirty="0"/>
              <a:t>”)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Multilingual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posters</a:t>
            </a:r>
            <a:r>
              <a:rPr lang="el-GR" altLang="el-GR" sz="2000" dirty="0"/>
              <a:t> and </a:t>
            </a:r>
            <a:r>
              <a:rPr lang="el-GR" altLang="el-GR" sz="2000" dirty="0" err="1"/>
              <a:t>notices</a:t>
            </a:r>
            <a:r>
              <a:rPr lang="el-GR" altLang="el-GR" sz="2000" dirty="0"/>
              <a:t> on </a:t>
            </a:r>
            <a:r>
              <a:rPr lang="el-GR" altLang="el-GR" sz="2000" dirty="0" err="1"/>
              <a:t>walls</a:t>
            </a:r>
            <a:endParaRPr lang="el-GR" altLang="el-GR" sz="2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Labels</a:t>
            </a:r>
            <a:r>
              <a:rPr lang="el-GR" altLang="el-GR" sz="2000" dirty="0"/>
              <a:t> on </a:t>
            </a:r>
            <a:r>
              <a:rPr lang="el-GR" altLang="el-GR" sz="2000" dirty="0" err="1"/>
              <a:t>objects</a:t>
            </a:r>
            <a:r>
              <a:rPr lang="el-GR" altLang="el-GR" sz="2000" dirty="0"/>
              <a:t> (</a:t>
            </a:r>
            <a:r>
              <a:rPr lang="el-GR" altLang="el-GR" sz="2000" dirty="0" err="1"/>
              <a:t>e.g</a:t>
            </a:r>
            <a:r>
              <a:rPr lang="el-GR" altLang="el-GR" sz="2000" dirty="0"/>
              <a:t>., “</a:t>
            </a:r>
            <a:r>
              <a:rPr lang="el-GR" altLang="el-GR" sz="2000" dirty="0" err="1"/>
              <a:t>window</a:t>
            </a:r>
            <a:r>
              <a:rPr lang="el-GR" altLang="el-GR" sz="2000" dirty="0"/>
              <a:t> / παράθυρο / </a:t>
            </a:r>
            <a:r>
              <a:rPr lang="el-GR" altLang="el-GR" sz="2000" dirty="0" err="1"/>
              <a:t>ventana</a:t>
            </a:r>
            <a:r>
              <a:rPr lang="el-GR" altLang="el-GR" sz="2000" dirty="0"/>
              <a:t>”)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altLang="el-G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l-GR" sz="2000" dirty="0">
                <a:solidFill>
                  <a:srgbClr val="B38866"/>
                </a:solidFill>
              </a:rPr>
              <a:t>Things you might hear</a:t>
            </a:r>
            <a:r>
              <a:rPr lang="el-GR" altLang="el-GR" sz="2000" dirty="0">
                <a:solidFill>
                  <a:srgbClr val="B38866"/>
                </a:solidFill>
              </a:rPr>
              <a:t>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School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announcements</a:t>
            </a:r>
            <a:r>
              <a:rPr lang="el-GR" altLang="el-GR" sz="2000" dirty="0"/>
              <a:t> in </a:t>
            </a:r>
            <a:r>
              <a:rPr lang="en-US" altLang="el-GR" sz="2000" dirty="0" err="1"/>
              <a:t>mutlipel</a:t>
            </a:r>
            <a:r>
              <a:rPr lang="en-US" altLang="el-GR" sz="2000" dirty="0"/>
              <a:t> </a:t>
            </a:r>
            <a:r>
              <a:rPr lang="el-GR" altLang="el-GR" sz="2000" dirty="0" err="1"/>
              <a:t>language</a:t>
            </a:r>
            <a:r>
              <a:rPr lang="en-US" altLang="el-GR" sz="2000" dirty="0"/>
              <a:t>s</a:t>
            </a:r>
            <a:endParaRPr lang="el-GR" altLang="el-GR" sz="2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Background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audio</a:t>
            </a:r>
            <a:r>
              <a:rPr lang="el-GR" altLang="el-GR" sz="2000" dirty="0"/>
              <a:t> (</a:t>
            </a:r>
            <a:r>
              <a:rPr lang="el-GR" altLang="el-GR" sz="2000" dirty="0" err="1"/>
              <a:t>e.g</a:t>
            </a:r>
            <a:r>
              <a:rPr lang="el-GR" altLang="el-GR" sz="2000" dirty="0"/>
              <a:t>., </a:t>
            </a:r>
            <a:r>
              <a:rPr lang="el-GR" altLang="el-GR" sz="2000" dirty="0" err="1"/>
              <a:t>songs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radio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or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oral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storytelling</a:t>
            </a:r>
            <a:r>
              <a:rPr lang="el-GR" altLang="el-GR" sz="2000" dirty="0"/>
              <a:t> in </a:t>
            </a:r>
            <a:r>
              <a:rPr lang="el-GR" altLang="el-GR" sz="2000" dirty="0" err="1"/>
              <a:t>students</a:t>
            </a:r>
            <a:r>
              <a:rPr lang="el-GR" altLang="el-GR" sz="2000" dirty="0"/>
              <a:t>’ L1s)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Morning</a:t>
            </a:r>
            <a:r>
              <a:rPr lang="el-GR" altLang="el-GR" sz="2000" dirty="0"/>
              <a:t> </a:t>
            </a:r>
            <a:r>
              <a:rPr lang="el-GR" altLang="el-GR" sz="2000" dirty="0" err="1"/>
              <a:t>greetings</a:t>
            </a:r>
            <a:r>
              <a:rPr lang="el-GR" altLang="el-GR" sz="2000" dirty="0"/>
              <a:t> in </a:t>
            </a:r>
            <a:r>
              <a:rPr lang="el-GR" altLang="el-GR" sz="2000" dirty="0" err="1"/>
              <a:t>multiple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languages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during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assemblies</a:t>
            </a:r>
            <a:endParaRPr lang="el-GR" altLang="el-G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altLang="el-GR" sz="2000" dirty="0" err="1">
                <a:solidFill>
                  <a:srgbClr val="B38866"/>
                </a:solidFill>
              </a:rPr>
              <a:t>Multimodal</a:t>
            </a:r>
            <a:r>
              <a:rPr lang="el-GR" altLang="el-GR" sz="2000" dirty="0">
                <a:solidFill>
                  <a:srgbClr val="B38866"/>
                </a:solidFill>
              </a:rPr>
              <a:t> </a:t>
            </a:r>
            <a:r>
              <a:rPr lang="en-US" altLang="el-GR" sz="2000" dirty="0">
                <a:solidFill>
                  <a:srgbClr val="B38866"/>
                </a:solidFill>
              </a:rPr>
              <a:t>displays:</a:t>
            </a:r>
            <a:endParaRPr lang="el-GR" altLang="el-GR" sz="2000" dirty="0">
              <a:solidFill>
                <a:srgbClr val="B38866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Student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artwork</a:t>
            </a:r>
            <a:r>
              <a:rPr lang="el-GR" altLang="el-GR" sz="2000" dirty="0"/>
              <a:t> </a:t>
            </a:r>
            <a:r>
              <a:rPr lang="el-GR" altLang="el-GR" sz="2000" dirty="0" err="1"/>
              <a:t>with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text</a:t>
            </a:r>
            <a:r>
              <a:rPr lang="el-GR" altLang="el-GR" sz="2000" dirty="0"/>
              <a:t> in </a:t>
            </a:r>
            <a:r>
              <a:rPr lang="el-GR" altLang="el-GR" sz="2000" dirty="0" err="1"/>
              <a:t>different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scripts</a:t>
            </a:r>
            <a:r>
              <a:rPr lang="el-GR" altLang="el-GR" sz="2000" dirty="0"/>
              <a:t> and </a:t>
            </a:r>
            <a:r>
              <a:rPr lang="el-GR" altLang="el-GR" sz="2000" dirty="0" err="1"/>
              <a:t>languages</a:t>
            </a:r>
            <a:endParaRPr lang="el-GR" altLang="el-GR" sz="2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/>
              <a:t>Interactive </a:t>
            </a:r>
            <a:r>
              <a:rPr lang="el-GR" altLang="el-GR" sz="2000" dirty="0" err="1"/>
              <a:t>bulletin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boards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featuring</a:t>
            </a:r>
            <a:r>
              <a:rPr lang="el-GR" altLang="el-GR" sz="2000" dirty="0"/>
              <a:t> </a:t>
            </a:r>
            <a:r>
              <a:rPr lang="el-GR" altLang="el-GR" sz="2000" dirty="0" err="1"/>
              <a:t>photos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speech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bubbles</a:t>
            </a:r>
            <a:r>
              <a:rPr lang="el-GR" altLang="el-GR" sz="2000" dirty="0"/>
              <a:t>, and </a:t>
            </a:r>
            <a:r>
              <a:rPr lang="el-GR" altLang="el-GR" sz="2000" dirty="0" err="1"/>
              <a:t>symbols</a:t>
            </a:r>
            <a:endParaRPr lang="el-GR" altLang="el-GR" sz="2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altLang="el-GR" sz="2000" dirty="0" err="1"/>
              <a:t>Digital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screens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displaying</a:t>
            </a:r>
            <a:r>
              <a:rPr lang="el-GR" altLang="el-GR" sz="2000" dirty="0"/>
              <a:t> </a:t>
            </a:r>
            <a:r>
              <a:rPr lang="el-GR" altLang="el-GR" sz="2000" dirty="0" err="1"/>
              <a:t>messages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or</a:t>
            </a:r>
            <a:r>
              <a:rPr lang="el-GR" altLang="el-GR" sz="2000" dirty="0"/>
              <a:t> </a:t>
            </a:r>
            <a:r>
              <a:rPr lang="el-GR" altLang="el-GR" sz="2000" dirty="0" err="1"/>
              <a:t>news</a:t>
            </a:r>
            <a:r>
              <a:rPr lang="el-GR" altLang="el-GR" sz="2000" dirty="0"/>
              <a:t> in </a:t>
            </a:r>
            <a:r>
              <a:rPr lang="el-GR" altLang="el-GR" sz="2000" dirty="0" err="1"/>
              <a:t>rotating</a:t>
            </a:r>
            <a:r>
              <a:rPr lang="el-GR" altLang="el-GR" sz="2000" dirty="0"/>
              <a:t> </a:t>
            </a:r>
            <a:r>
              <a:rPr lang="el-GR" altLang="el-GR" sz="2000" dirty="0" err="1"/>
              <a:t>languages</a:t>
            </a:r>
            <a:endParaRPr lang="el-GR" altLang="el-GR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9A977-1971-9626-CA74-267AB17BE393}"/>
              </a:ext>
            </a:extLst>
          </p:cNvPr>
          <p:cNvSpPr txBox="1"/>
          <p:nvPr/>
        </p:nvSpPr>
        <p:spPr>
          <a:xfrm>
            <a:off x="6242238" y="6434880"/>
            <a:ext cx="5194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Achilleas Kostoulas | www.achilleaskostoulas.com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E65A1B8-903E-12B7-A2C9-34A98A47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23" y="6464803"/>
            <a:ext cx="708623" cy="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5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chilleas Kostoulas">
            <a:extLst>
              <a:ext uri="{FF2B5EF4-FFF2-40B4-BE49-F238E27FC236}">
                <a16:creationId xmlns:a16="http://schemas.microsoft.com/office/drawing/2014/main" id="{5F116E7B-9789-4B08-F0A4-341AD74C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724"/>
          <a:stretch>
            <a:fillRect/>
          </a:stretch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968251-AA33-BE5B-75EB-3B97EC32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591" y="191947"/>
            <a:ext cx="5721484" cy="2150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About me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I am an applied linguist and language teacher educator at the University of Thessaly and the Hellenic Open University. In his latter capacity, I am in charge of coordinating language teacher placements at the MA in </a:t>
            </a:r>
            <a:r>
              <a:rPr lang="en-US" sz="1500" i="1" dirty="0">
                <a:solidFill>
                  <a:schemeClr val="tx1"/>
                </a:solidFill>
              </a:rPr>
              <a:t>Language Education for Refugees and Migrants.</a:t>
            </a:r>
            <a:r>
              <a:rPr lang="en-US" sz="1500" dirty="0">
                <a:solidFill>
                  <a:schemeClr val="tx1"/>
                </a:solidFill>
              </a:rPr>
              <a:t> I have conducted extensive research and </a:t>
            </a:r>
            <a:r>
              <a:rPr lang="en-US" sz="15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published widely</a:t>
            </a:r>
            <a:r>
              <a:rPr lang="en-US" sz="1500" dirty="0">
                <a:solidFill>
                  <a:schemeClr val="tx1"/>
                </a:solidFill>
              </a:rPr>
              <a:t> on topics related to language teaching, and the integration of linguistically othered populations.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A89A46A5-7543-4A04-07CE-47D8A4B229E2}"/>
              </a:ext>
            </a:extLst>
          </p:cNvPr>
          <p:cNvSpPr txBox="1">
            <a:spLocks/>
          </p:cNvSpPr>
          <p:nvPr/>
        </p:nvSpPr>
        <p:spPr>
          <a:xfrm>
            <a:off x="4855591" y="2240782"/>
            <a:ext cx="6009359" cy="4401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800" b="1" dirty="0">
                <a:solidFill>
                  <a:schemeClr val="tx1"/>
                </a:solidFill>
              </a:rPr>
              <a:t>About this </a:t>
            </a:r>
            <a:r>
              <a:rPr lang="en-US" sz="9600" b="1" dirty="0">
                <a:solidFill>
                  <a:schemeClr val="tx1"/>
                </a:solidFill>
              </a:rPr>
              <a:t>resource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l-GR" sz="60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6000" dirty="0">
                <a:solidFill>
                  <a:schemeClr val="tx1"/>
                </a:solidFill>
              </a:rPr>
              <a:t>Feel free to u</a:t>
            </a:r>
            <a:r>
              <a:rPr lang="el-GR" altLang="el-GR" sz="6000" dirty="0" err="1">
                <a:solidFill>
                  <a:schemeClr val="tx1"/>
                </a:solidFill>
              </a:rPr>
              <a:t>se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these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slides</a:t>
            </a:r>
            <a:r>
              <a:rPr lang="el-GR" altLang="el-GR" sz="6000" dirty="0">
                <a:solidFill>
                  <a:schemeClr val="tx1"/>
                </a:solidFill>
              </a:rPr>
              <a:t> in </a:t>
            </a:r>
            <a:r>
              <a:rPr lang="el-GR" altLang="el-GR" sz="6000" dirty="0" err="1">
                <a:solidFill>
                  <a:schemeClr val="tx1"/>
                </a:solidFill>
              </a:rPr>
              <a:t>your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workshops</a:t>
            </a:r>
            <a:r>
              <a:rPr lang="el-GR" altLang="el-GR" sz="6000" dirty="0">
                <a:solidFill>
                  <a:schemeClr val="tx1"/>
                </a:solidFill>
              </a:rPr>
              <a:t> and </a:t>
            </a:r>
            <a:r>
              <a:rPr lang="el-GR" altLang="el-GR" sz="6000" dirty="0" err="1">
                <a:solidFill>
                  <a:schemeClr val="tx1"/>
                </a:solidFill>
              </a:rPr>
              <a:t>teacher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training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sessions</a:t>
            </a:r>
            <a:r>
              <a:rPr lang="el-GR" altLang="el-GR" sz="6000" dirty="0">
                <a:solidFill>
                  <a:schemeClr val="tx1"/>
                </a:solidFill>
              </a:rPr>
              <a:t>.</a:t>
            </a:r>
            <a:r>
              <a:rPr lang="en-US" altLang="el-GR" sz="6000" dirty="0">
                <a:solidFill>
                  <a:schemeClr val="tx1"/>
                </a:solidFill>
              </a:rPr>
              <a:t> You can: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altLang="el-GR" sz="6000" dirty="0" err="1">
                <a:solidFill>
                  <a:schemeClr val="tx1"/>
                </a:solidFill>
              </a:rPr>
              <a:t>Share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them</a:t>
            </a:r>
            <a:r>
              <a:rPr lang="el-GR" altLang="el-GR" sz="6000" dirty="0">
                <a:solidFill>
                  <a:schemeClr val="tx1"/>
                </a:solidFill>
              </a:rPr>
              <a:t> in </a:t>
            </a:r>
            <a:r>
              <a:rPr lang="el-GR" altLang="el-GR" sz="6000" dirty="0" err="1">
                <a:solidFill>
                  <a:schemeClr val="tx1"/>
                </a:solidFill>
              </a:rPr>
              <a:t>your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staff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room</a:t>
            </a:r>
            <a:r>
              <a:rPr lang="el-GR" altLang="el-GR" sz="6000" dirty="0">
                <a:solidFill>
                  <a:schemeClr val="tx1"/>
                </a:solidFill>
              </a:rPr>
              <a:t>, </a:t>
            </a:r>
            <a:r>
              <a:rPr lang="el-GR" altLang="el-GR" sz="6000" dirty="0" err="1">
                <a:solidFill>
                  <a:schemeClr val="tx1"/>
                </a:solidFill>
              </a:rPr>
              <a:t>online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forums</a:t>
            </a:r>
            <a:r>
              <a:rPr lang="el-GR" altLang="el-GR" sz="6000" dirty="0">
                <a:solidFill>
                  <a:schemeClr val="tx1"/>
                </a:solidFill>
              </a:rPr>
              <a:t>, and </a:t>
            </a:r>
            <a:r>
              <a:rPr lang="el-GR" altLang="el-GR" sz="6000" dirty="0" err="1">
                <a:solidFill>
                  <a:schemeClr val="tx1"/>
                </a:solidFill>
              </a:rPr>
              <a:t>professional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networks</a:t>
            </a:r>
            <a:r>
              <a:rPr lang="el-GR" altLang="el-GR" sz="6000" dirty="0">
                <a:solidFill>
                  <a:schemeClr val="tx1"/>
                </a:solidFill>
              </a:rPr>
              <a:t>.</a:t>
            </a:r>
            <a:endParaRPr lang="en-US" altLang="el-GR" sz="6000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altLang="el-GR" sz="6000" dirty="0">
                <a:solidFill>
                  <a:schemeClr val="tx1"/>
                </a:solidFill>
              </a:rPr>
              <a:t>Post </a:t>
            </a:r>
            <a:r>
              <a:rPr lang="el-GR" altLang="el-GR" sz="6000" dirty="0" err="1">
                <a:solidFill>
                  <a:schemeClr val="tx1"/>
                </a:solidFill>
              </a:rPr>
              <a:t>them</a:t>
            </a:r>
            <a:r>
              <a:rPr lang="el-GR" altLang="el-GR" sz="6000" dirty="0">
                <a:solidFill>
                  <a:schemeClr val="tx1"/>
                </a:solidFill>
              </a:rPr>
              <a:t> on </a:t>
            </a:r>
            <a:r>
              <a:rPr lang="el-GR" altLang="el-GR" sz="6000" dirty="0" err="1">
                <a:solidFill>
                  <a:schemeClr val="tx1"/>
                </a:solidFill>
              </a:rPr>
              <a:t>your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school’s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or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institution’s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online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learning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platforms</a:t>
            </a:r>
            <a:r>
              <a:rPr lang="el-GR" altLang="el-GR" sz="6000" dirty="0">
                <a:solidFill>
                  <a:schemeClr val="tx1"/>
                </a:solidFill>
              </a:rPr>
              <a:t>.</a:t>
            </a:r>
            <a:endParaRPr lang="en-US" altLang="el-GR" sz="6000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altLang="el-GR" sz="6000" dirty="0" err="1">
                <a:solidFill>
                  <a:schemeClr val="tx1"/>
                </a:solidFill>
              </a:rPr>
              <a:t>Discuss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them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with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your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learners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as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part</a:t>
            </a:r>
            <a:r>
              <a:rPr lang="el-GR" altLang="el-GR" sz="6000" dirty="0">
                <a:solidFill>
                  <a:schemeClr val="tx1"/>
                </a:solidFill>
              </a:rPr>
              <a:t> of a </a:t>
            </a:r>
            <a:r>
              <a:rPr lang="el-GR" altLang="el-GR" sz="6000" dirty="0" err="1">
                <a:solidFill>
                  <a:schemeClr val="tx1"/>
                </a:solidFill>
              </a:rPr>
              <a:t>reflective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practice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activity</a:t>
            </a:r>
            <a:r>
              <a:rPr lang="el-GR" altLang="el-GR" sz="6000" dirty="0">
                <a:solidFill>
                  <a:schemeClr val="tx1"/>
                </a:solidFill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l-GR" sz="60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6000" dirty="0">
                <a:solidFill>
                  <a:schemeClr val="tx1"/>
                </a:solidFill>
              </a:rPr>
              <a:t>This resource is shared under a Creative Commons Attribution, No Commercial Use license. </a:t>
            </a:r>
            <a:r>
              <a:rPr lang="el-GR" altLang="el-GR" sz="6000" dirty="0" err="1">
                <a:solidFill>
                  <a:schemeClr val="tx1"/>
                </a:solidFill>
              </a:rPr>
              <a:t>You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can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use</a:t>
            </a:r>
            <a:r>
              <a:rPr lang="el-GR" altLang="el-GR" sz="6000" dirty="0">
                <a:solidFill>
                  <a:schemeClr val="tx1"/>
                </a:solidFill>
              </a:rPr>
              <a:t> and </a:t>
            </a:r>
            <a:r>
              <a:rPr lang="el-GR" altLang="el-GR" sz="6000" dirty="0" err="1">
                <a:solidFill>
                  <a:schemeClr val="tx1"/>
                </a:solidFill>
              </a:rPr>
              <a:t>share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n-US" altLang="el-GR" sz="6000" dirty="0">
                <a:solidFill>
                  <a:schemeClr val="tx1"/>
                </a:solidFill>
              </a:rPr>
              <a:t>it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as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long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as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you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credit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me</a:t>
            </a:r>
            <a:r>
              <a:rPr lang="el-GR" altLang="el-GR" sz="6000" dirty="0">
                <a:solidFill>
                  <a:schemeClr val="tx1"/>
                </a:solidFill>
              </a:rPr>
              <a:t> (Achilleas Kostoulas, achilleaskostoulas.com) </a:t>
            </a:r>
            <a:r>
              <a:rPr lang="el-GR" altLang="el-GR" sz="6000" dirty="0" err="1">
                <a:solidFill>
                  <a:schemeClr val="tx1"/>
                </a:solidFill>
              </a:rPr>
              <a:t>as</a:t>
            </a:r>
            <a:r>
              <a:rPr lang="el-GR" altLang="el-GR" sz="6000" dirty="0">
                <a:solidFill>
                  <a:schemeClr val="tx1"/>
                </a:solidFill>
              </a:rPr>
              <a:t> the </a:t>
            </a:r>
            <a:r>
              <a:rPr lang="el-GR" altLang="el-GR" sz="6000" dirty="0" err="1">
                <a:solidFill>
                  <a:schemeClr val="tx1"/>
                </a:solidFill>
              </a:rPr>
              <a:t>creator</a:t>
            </a:r>
            <a:r>
              <a:rPr lang="el-GR" altLang="el-GR" sz="6000" dirty="0">
                <a:solidFill>
                  <a:schemeClr val="tx1"/>
                </a:solidFill>
              </a:rPr>
              <a:t>.</a:t>
            </a:r>
            <a:r>
              <a:rPr lang="en-US" altLang="el-GR" sz="6000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</a:rPr>
              <a:t>You may not use this resource for commercial purposes (e.g., selling it or using it in paid courses without permission).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endParaRPr lang="en-US" altLang="el-GR" sz="60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l-GR" sz="60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6000" dirty="0" err="1">
                <a:solidFill>
                  <a:schemeClr val="tx1"/>
                </a:solidFill>
              </a:rPr>
              <a:t>If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you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use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these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slides</a:t>
            </a:r>
            <a:r>
              <a:rPr lang="el-GR" altLang="el-GR" sz="6000" dirty="0">
                <a:solidFill>
                  <a:schemeClr val="tx1"/>
                </a:solidFill>
              </a:rPr>
              <a:t> in a </a:t>
            </a:r>
            <a:r>
              <a:rPr lang="el-GR" altLang="el-GR" sz="6000" dirty="0" err="1">
                <a:solidFill>
                  <a:schemeClr val="tx1"/>
                </a:solidFill>
              </a:rPr>
              <a:t>workshop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or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training</a:t>
            </a:r>
            <a:r>
              <a:rPr lang="el-GR" altLang="el-GR" sz="6000" dirty="0">
                <a:solidFill>
                  <a:schemeClr val="tx1"/>
                </a:solidFill>
              </a:rPr>
              <a:t>, </a:t>
            </a:r>
            <a:r>
              <a:rPr lang="el-GR" altLang="el-GR" sz="6000" dirty="0" err="1">
                <a:solidFill>
                  <a:schemeClr val="tx1"/>
                </a:solidFill>
              </a:rPr>
              <a:t>I’d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love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to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hear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how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it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went</a:t>
            </a:r>
            <a:r>
              <a:rPr lang="el-GR" altLang="el-GR" sz="6000" dirty="0">
                <a:solidFill>
                  <a:schemeClr val="tx1"/>
                </a:solidFill>
              </a:rPr>
              <a:t>! </a:t>
            </a:r>
            <a:r>
              <a:rPr lang="el-GR" altLang="el-GR" sz="6000" dirty="0" err="1">
                <a:solidFill>
                  <a:schemeClr val="tx1"/>
                </a:solidFill>
              </a:rPr>
              <a:t>Feel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free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to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tag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me</a:t>
            </a:r>
            <a:r>
              <a:rPr lang="el-GR" altLang="el-GR" sz="6000" dirty="0">
                <a:solidFill>
                  <a:schemeClr val="tx1"/>
                </a:solidFill>
              </a:rPr>
              <a:t> on </a:t>
            </a:r>
            <a:r>
              <a:rPr lang="el-GR" altLang="el-GR" sz="6000" dirty="0" err="1">
                <a:solidFill>
                  <a:schemeClr val="tx1"/>
                </a:solidFill>
              </a:rPr>
              <a:t>social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media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or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send</a:t>
            </a:r>
            <a:r>
              <a:rPr lang="el-GR" altLang="el-GR" sz="6000" dirty="0">
                <a:solidFill>
                  <a:schemeClr val="tx1"/>
                </a:solidFill>
              </a:rPr>
              <a:t> a </a:t>
            </a:r>
            <a:r>
              <a:rPr lang="el-GR" altLang="el-GR" sz="6000" dirty="0" err="1">
                <a:solidFill>
                  <a:schemeClr val="tx1"/>
                </a:solidFill>
              </a:rPr>
              <a:t>quick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message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sharing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your</a:t>
            </a:r>
            <a:r>
              <a:rPr lang="el-GR" altLang="el-GR" sz="6000" dirty="0">
                <a:solidFill>
                  <a:schemeClr val="tx1"/>
                </a:solidFill>
              </a:rPr>
              <a:t> </a:t>
            </a:r>
            <a:r>
              <a:rPr lang="el-GR" altLang="el-GR" sz="6000" dirty="0" err="1">
                <a:solidFill>
                  <a:schemeClr val="tx1"/>
                </a:solidFill>
              </a:rPr>
              <a:t>experience</a:t>
            </a:r>
            <a:r>
              <a:rPr lang="el-GR" altLang="el-GR" sz="6000" dirty="0">
                <a:solidFill>
                  <a:schemeClr val="tx1"/>
                </a:solidFill>
              </a:rPr>
              <a:t>.</a:t>
            </a:r>
            <a:endParaRPr lang="en-US" altLang="el-GR" sz="60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6000" dirty="0">
              <a:solidFill>
                <a:schemeClr val="tx1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6000" b="1" dirty="0" err="1">
                <a:solidFill>
                  <a:srgbClr val="222C47"/>
                </a:solidFill>
              </a:rPr>
              <a:t>Thank</a:t>
            </a:r>
            <a:r>
              <a:rPr lang="el-GR" altLang="el-GR" sz="6000" b="1" dirty="0">
                <a:solidFill>
                  <a:srgbClr val="222C47"/>
                </a:solidFill>
              </a:rPr>
              <a:t> </a:t>
            </a:r>
            <a:r>
              <a:rPr lang="el-GR" altLang="el-GR" sz="6000" b="1" dirty="0" err="1">
                <a:solidFill>
                  <a:srgbClr val="222C47"/>
                </a:solidFill>
              </a:rPr>
              <a:t>you</a:t>
            </a:r>
            <a:r>
              <a:rPr lang="el-GR" altLang="el-GR" sz="6000" b="1" dirty="0">
                <a:solidFill>
                  <a:srgbClr val="222C47"/>
                </a:solidFill>
              </a:rPr>
              <a:t> for </a:t>
            </a:r>
            <a:r>
              <a:rPr lang="el-GR" altLang="el-GR" sz="6000" b="1" dirty="0" err="1">
                <a:solidFill>
                  <a:srgbClr val="222C47"/>
                </a:solidFill>
              </a:rPr>
              <a:t>helping</a:t>
            </a:r>
            <a:r>
              <a:rPr lang="el-GR" altLang="el-GR" sz="6000" b="1" dirty="0">
                <a:solidFill>
                  <a:srgbClr val="222C47"/>
                </a:solidFill>
              </a:rPr>
              <a:t> </a:t>
            </a:r>
            <a:r>
              <a:rPr lang="el-GR" altLang="el-GR" sz="6000" b="1" dirty="0" err="1">
                <a:solidFill>
                  <a:srgbClr val="222C47"/>
                </a:solidFill>
              </a:rPr>
              <a:t>to</a:t>
            </a:r>
            <a:r>
              <a:rPr lang="el-GR" altLang="el-GR" sz="6000" b="1" dirty="0">
                <a:solidFill>
                  <a:srgbClr val="222C47"/>
                </a:solidFill>
              </a:rPr>
              <a:t> </a:t>
            </a:r>
            <a:r>
              <a:rPr lang="el-GR" altLang="el-GR" sz="6000" b="1" dirty="0" err="1">
                <a:solidFill>
                  <a:srgbClr val="222C47"/>
                </a:solidFill>
              </a:rPr>
              <a:t>spread</a:t>
            </a:r>
            <a:r>
              <a:rPr lang="el-GR" altLang="el-GR" sz="6000" b="1" dirty="0">
                <a:solidFill>
                  <a:srgbClr val="222C47"/>
                </a:solidFill>
              </a:rPr>
              <a:t> </a:t>
            </a:r>
            <a:r>
              <a:rPr lang="el-GR" altLang="el-GR" sz="6000" b="1" dirty="0" err="1">
                <a:solidFill>
                  <a:srgbClr val="222C47"/>
                </a:solidFill>
              </a:rPr>
              <a:t>ideas</a:t>
            </a:r>
            <a:r>
              <a:rPr lang="el-GR" altLang="el-GR" sz="6000" b="1" dirty="0">
                <a:solidFill>
                  <a:srgbClr val="222C47"/>
                </a:solidFill>
              </a:rPr>
              <a:t> </a:t>
            </a:r>
            <a:r>
              <a:rPr lang="el-GR" altLang="el-GR" sz="6000" b="1" dirty="0" err="1">
                <a:solidFill>
                  <a:srgbClr val="222C47"/>
                </a:solidFill>
              </a:rPr>
              <a:t>that</a:t>
            </a:r>
            <a:r>
              <a:rPr lang="el-GR" altLang="el-GR" sz="6000" b="1" dirty="0">
                <a:solidFill>
                  <a:srgbClr val="222C47"/>
                </a:solidFill>
              </a:rPr>
              <a:t> </a:t>
            </a:r>
            <a:r>
              <a:rPr lang="el-GR" altLang="el-GR" sz="6000" b="1" dirty="0" err="1">
                <a:solidFill>
                  <a:srgbClr val="222C47"/>
                </a:solidFill>
              </a:rPr>
              <a:t>matter</a:t>
            </a:r>
            <a:r>
              <a:rPr lang="el-GR" altLang="el-GR" sz="6000" b="1" dirty="0">
                <a:solidFill>
                  <a:srgbClr val="222C47"/>
                </a:solidFill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8BF9199-2121-5BB8-F34B-FD97826B1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706" y="5342810"/>
            <a:ext cx="1107203" cy="1107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4CFE79-9718-2655-E033-931ECB5B82BF}"/>
              </a:ext>
            </a:extLst>
          </p:cNvPr>
          <p:cNvSpPr txBox="1"/>
          <p:nvPr/>
        </p:nvSpPr>
        <p:spPr>
          <a:xfrm>
            <a:off x="10808729" y="4973478"/>
            <a:ext cx="12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2C47"/>
                </a:solidFill>
              </a:rPr>
              <a:t>Read more</a:t>
            </a:r>
            <a:endParaRPr lang="el-GR" dirty="0">
              <a:solidFill>
                <a:srgbClr val="222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47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de67bc-b918-4a11-8640-145643644c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A29DF2B61081D742A0ADD6E87B770FD2" ma:contentTypeVersion="15" ma:contentTypeDescription="Δημιουργία νέου εγγράφου" ma:contentTypeScope="" ma:versionID="e2d306524a5a6e63f16083e41d290826">
  <xsd:schema xmlns:xsd="http://www.w3.org/2001/XMLSchema" xmlns:xs="http://www.w3.org/2001/XMLSchema" xmlns:p="http://schemas.microsoft.com/office/2006/metadata/properties" xmlns:ns3="5cde67bc-b918-4a11-8640-145643644c06" xmlns:ns4="c2c10047-7a2e-4e68-bb8f-afeb2c14a36e" targetNamespace="http://schemas.microsoft.com/office/2006/metadata/properties" ma:root="true" ma:fieldsID="e0c4d520378795e3699842a39e66935a" ns3:_="" ns4:_="">
    <xsd:import namespace="5cde67bc-b918-4a11-8640-145643644c06"/>
    <xsd:import namespace="c2c10047-7a2e-4e68-bb8f-afeb2c14a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e67bc-b918-4a11-8640-145643644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10047-7a2e-4e68-bb8f-afeb2c14a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82ED74-9209-4713-AF57-2B54DE71A8A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c2c10047-7a2e-4e68-bb8f-afeb2c14a36e"/>
    <ds:schemaRef ds:uri="5cde67bc-b918-4a11-8640-145643644c06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E932DB-BBD4-4EF1-8676-2C558E45B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33F6C-A981-4BE8-AD4D-4CDB2BB3B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e67bc-b918-4a11-8640-145643644c06"/>
    <ds:schemaRef ds:uri="c2c10047-7a2e-4e68-bb8f-afeb2c14a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973</Words>
  <Application>Microsoft Office PowerPoint</Application>
  <PresentationFormat>Ευρεία οθόνη</PresentationFormat>
  <Paragraphs>65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Segoe UI</vt:lpstr>
      <vt:lpstr>Wingdings</vt:lpstr>
      <vt:lpstr>Θέμα του Office</vt:lpstr>
      <vt:lpstr>Schoolscapes  in language education</vt:lpstr>
      <vt:lpstr>What is a schoolscape? (TL;DR)</vt:lpstr>
      <vt:lpstr>Some academic definitions</vt:lpstr>
      <vt:lpstr>How does this connect to language ideology?</vt:lpstr>
      <vt:lpstr>How can we use schoolscapes in language education?</vt:lpstr>
      <vt:lpstr>What are some practical examples of linguistic landscape activities?</vt:lpstr>
      <vt:lpstr>Why are linguistic landscapes important for promoting inclusion?</vt:lpstr>
      <vt:lpstr>Examples of inclusive schoolscapes</vt:lpstr>
      <vt:lpstr>Παρουσίαση του PowerPoint</vt:lpstr>
    </vt:vector>
  </TitlesOfParts>
  <Company>University of Thessaly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Achilleas Kostoulas</dc:creator>
  <cp:lastModifiedBy>KOSTOULAS ACHILLEAS</cp:lastModifiedBy>
  <cp:revision>2</cp:revision>
  <dcterms:created xsi:type="dcterms:W3CDTF">2025-06-24T16:51:00Z</dcterms:created>
  <dcterms:modified xsi:type="dcterms:W3CDTF">2025-07-06T09:59:24Z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0x010100A29DF2B61081D742A0ADD6E87B770FD2</vt:lpwstr>
  </property>
</Properties>
</file>